
<file path=[Content_Types].xml><?xml version="1.0" encoding="utf-8"?>
<Types xmlns="http://schemas.openxmlformats.org/package/2006/content-types">
  <Override PartName="/ppt/slides/slide45.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s/slide34.xml" ContentType="application/vnd.openxmlformats-officedocument.presentationml.slide+xml"/>
  <Default Extension="jpeg" ContentType="image/jpeg"/>
  <Override PartName="/ppt/slideLayouts/slideLayout1.xml" ContentType="application/vnd.openxmlformats-officedocument.presentationml.slideLayout+xml"/>
  <Override PartName="/ppt/theme/theme2.xml" ContentType="application/vnd.openxmlformats-officedocument.them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Override PartName="/ppt/slides/slide46.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15.xml" ContentType="application/vnd.openxmlformats-officedocument.presentationml.slide+xml"/>
  <Override PartName="/ppt/slideLayouts/slideLayout12.xml" ContentType="application/vnd.openxmlformats-officedocument.presentationml.slideLayout+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Override PartName="/ppt/slides/slide47.xml" ContentType="application/vnd.openxmlformats-officedocument.presentationml.slide+xml"/>
  <Override PartName="/ppt/slides/slide4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44.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49"/>
  </p:notesMasterIdLst>
  <p:handoutMasterIdLst>
    <p:handoutMasterId r:id="rId50"/>
  </p:handoutMasterIdLst>
  <p:sldIdLst>
    <p:sldId id="256" r:id="rId2"/>
    <p:sldId id="327" r:id="rId3"/>
    <p:sldId id="308" r:id="rId4"/>
    <p:sldId id="309" r:id="rId5"/>
    <p:sldId id="264" r:id="rId6"/>
    <p:sldId id="316" r:id="rId7"/>
    <p:sldId id="317" r:id="rId8"/>
    <p:sldId id="323" r:id="rId9"/>
    <p:sldId id="324" r:id="rId10"/>
    <p:sldId id="265" r:id="rId11"/>
    <p:sldId id="266" r:id="rId12"/>
    <p:sldId id="267" r:id="rId13"/>
    <p:sldId id="311" r:id="rId14"/>
    <p:sldId id="312" r:id="rId15"/>
    <p:sldId id="313" r:id="rId16"/>
    <p:sldId id="272" r:id="rId17"/>
    <p:sldId id="320" r:id="rId18"/>
    <p:sldId id="321" r:id="rId19"/>
    <p:sldId id="322"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329" r:id="rId36"/>
    <p:sldId id="330" r:id="rId37"/>
    <p:sldId id="331" r:id="rId38"/>
    <p:sldId id="332" r:id="rId39"/>
    <p:sldId id="325" r:id="rId40"/>
    <p:sldId id="326" r:id="rId41"/>
    <p:sldId id="293" r:id="rId42"/>
    <p:sldId id="294" r:id="rId43"/>
    <p:sldId id="295" r:id="rId44"/>
    <p:sldId id="307" r:id="rId45"/>
    <p:sldId id="328" r:id="rId46"/>
    <p:sldId id="304" r:id="rId47"/>
    <p:sldId id="305" r:id="rId4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6" frameSlides="1"/>
  <p:clrMru>
    <a:srgbClr val="000099"/>
    <a:srgbClr val="A9AA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40" d="100"/>
          <a:sy n="140" d="100"/>
        </p:scale>
        <p:origin x="-15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AC1573-D629-0F4A-9BD8-85F5A9A88440}" type="datetimeFigureOut">
              <a:rPr lang="en-US" smtClean="0"/>
              <a:pPr/>
              <a:t>11/17/10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6C4E07-8168-1543-8A67-E02A2A4E365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F2E0B9D-D03D-2646-81E5-600CBC16C49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3075" name="Picture 3" descr="night sky1"/>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6" name="Rectangle 4"/>
          <p:cNvSpPr>
            <a:spLocks noGrp="1" noChangeArrowheads="1"/>
          </p:cNvSpPr>
          <p:nvPr>
            <p:ph type="ctrTitle" sz="quarter"/>
          </p:nvPr>
        </p:nvSpPr>
        <p:spPr>
          <a:xfrm>
            <a:off x="3924300" y="333375"/>
            <a:ext cx="5040313" cy="3167063"/>
          </a:xfrm>
          <a:noFill/>
        </p:spPr>
        <p:txBody>
          <a:bodyPr/>
          <a:lstStyle>
            <a:lvl1pPr>
              <a:defRPr sz="4400"/>
            </a:lvl1pPr>
          </a:lstStyle>
          <a:p>
            <a:r>
              <a:rPr lang="en-US"/>
              <a:t>Click to edit Master title style</a:t>
            </a:r>
          </a:p>
        </p:txBody>
      </p:sp>
      <p:sp>
        <p:nvSpPr>
          <p:cNvPr id="3077" name="Rectangle 5"/>
          <p:cNvSpPr>
            <a:spLocks noGrp="1" noChangeArrowheads="1"/>
          </p:cNvSpPr>
          <p:nvPr>
            <p:ph type="subTitle" sz="quarter" idx="1"/>
          </p:nvPr>
        </p:nvSpPr>
        <p:spPr>
          <a:xfrm>
            <a:off x="3924300" y="3644900"/>
            <a:ext cx="5040313" cy="2592388"/>
          </a:xfrm>
        </p:spPr>
        <p:txBody>
          <a:bodyPr/>
          <a:lstStyle>
            <a:lvl1pPr marL="0" indent="0" algn="ctr">
              <a:buFontTx/>
              <a:buNone/>
              <a:defRPr>
                <a:solidFill>
                  <a:schemeClr val="bg1"/>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260350"/>
            <a:ext cx="2058988" cy="57610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60350"/>
            <a:ext cx="6029325" cy="57610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8400"/>
            <a:ext cx="2133600" cy="457200"/>
          </a:xfrm>
          <a:prstGeom prst="rect">
            <a:avLst/>
          </a:prstGeom>
        </p:spPr>
        <p:txBody>
          <a:bodyPr/>
          <a:lstStyle>
            <a:lvl1pPr>
              <a:defRPr/>
            </a:lvl1pPr>
          </a:lstStyle>
          <a:p>
            <a:r>
              <a:rPr lang="en-US" smtClean="0"/>
              <a:t>5/26/10</a:t>
            </a:r>
            <a:endParaRPr lang="en-ZA"/>
          </a:p>
        </p:txBody>
      </p:sp>
      <p:sp>
        <p:nvSpPr>
          <p:cNvPr id="4" name="Footer Placeholder 3"/>
          <p:cNvSpPr>
            <a:spLocks noGrp="1"/>
          </p:cNvSpPr>
          <p:nvPr>
            <p:ph type="ftr" sz="quarter" idx="11"/>
          </p:nvPr>
        </p:nvSpPr>
        <p:spPr>
          <a:xfrm>
            <a:off x="3124200" y="6248400"/>
            <a:ext cx="2895600" cy="457200"/>
          </a:xfrm>
          <a:prstGeom prst="rect">
            <a:avLst/>
          </a:prstGeom>
        </p:spPr>
        <p:txBody>
          <a:bodyPr/>
          <a:lstStyle>
            <a:lvl1pPr>
              <a:defRPr/>
            </a:lvl1pPr>
          </a:lstStyle>
          <a:p>
            <a:endParaRPr lang="en-ZA"/>
          </a:p>
        </p:txBody>
      </p:sp>
      <p:sp>
        <p:nvSpPr>
          <p:cNvPr id="5" name="Slide Number Placeholder 4"/>
          <p:cNvSpPr>
            <a:spLocks noGrp="1"/>
          </p:cNvSpPr>
          <p:nvPr>
            <p:ph type="sldNum" sz="quarter" idx="12"/>
          </p:nvPr>
        </p:nvSpPr>
        <p:spPr>
          <a:xfrm>
            <a:off x="6553200" y="6248400"/>
            <a:ext cx="2133600" cy="457200"/>
          </a:xfrm>
          <a:prstGeom prst="ellipse">
            <a:avLst/>
          </a:prstGeom>
        </p:spPr>
        <p:txBody>
          <a:bodyPr/>
          <a:lstStyle>
            <a:lvl1pPr>
              <a:defRPr smtClean="0"/>
            </a:lvl1pPr>
          </a:lstStyle>
          <a:p>
            <a:fld id="{842F850A-4A72-C14F-8331-B25C1A3C346D}" type="slidenum">
              <a:rPr lang="en-ZA"/>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96975"/>
            <a:ext cx="4038600"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96975"/>
            <a:ext cx="4038600"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pic>
        <p:nvPicPr>
          <p:cNvPr id="1031" name="Picture 7" descr="rubix top line1"/>
          <p:cNvPicPr>
            <a:picLocks noChangeAspect="1" noChangeArrowheads="1"/>
          </p:cNvPicPr>
          <p:nvPr/>
        </p:nvPicPr>
        <p:blipFill>
          <a:blip r:embed="rId14"/>
          <a:srcRect/>
          <a:stretch>
            <a:fillRect/>
          </a:stretch>
        </p:blipFill>
        <p:spPr bwMode="auto">
          <a:xfrm>
            <a:off x="395288" y="6019800"/>
            <a:ext cx="8394700" cy="838200"/>
          </a:xfrm>
          <a:prstGeom prst="rect">
            <a:avLst/>
          </a:prstGeom>
          <a:noFill/>
        </p:spPr>
      </p:pic>
      <p:sp>
        <p:nvSpPr>
          <p:cNvPr id="1032" name="Rectangle 8"/>
          <p:cNvSpPr>
            <a:spLocks noGrp="1" noChangeArrowheads="1"/>
          </p:cNvSpPr>
          <p:nvPr>
            <p:ph type="title"/>
          </p:nvPr>
        </p:nvSpPr>
        <p:spPr bwMode="auto">
          <a:xfrm>
            <a:off x="468313" y="260350"/>
            <a:ext cx="8229600" cy="720725"/>
          </a:xfrm>
          <a:prstGeom prst="rect">
            <a:avLst/>
          </a:prstGeom>
          <a:solidFill>
            <a:srgbClr val="000099"/>
          </a:soli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5" name="Rectangle 11"/>
          <p:cNvSpPr>
            <a:spLocks noGrp="1" noChangeArrowheads="1"/>
          </p:cNvSpPr>
          <p:nvPr>
            <p:ph type="body" idx="1"/>
          </p:nvPr>
        </p:nvSpPr>
        <p:spPr bwMode="auto">
          <a:xfrm>
            <a:off x="457200" y="1196975"/>
            <a:ext cx="8229600" cy="4824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fontAlgn="base">
        <a:spcBef>
          <a:spcPct val="0"/>
        </a:spcBef>
        <a:spcAft>
          <a:spcPct val="0"/>
        </a:spcAft>
        <a:defRPr sz="2800">
          <a:solidFill>
            <a:schemeClr val="bg1"/>
          </a:solidFill>
          <a:latin typeface="+mj-lt"/>
          <a:ea typeface="+mj-ea"/>
          <a:cs typeface="+mj-cs"/>
        </a:defRPr>
      </a:lvl1pPr>
      <a:lvl2pPr algn="l" rtl="0" fontAlgn="base">
        <a:spcBef>
          <a:spcPct val="0"/>
        </a:spcBef>
        <a:spcAft>
          <a:spcPct val="0"/>
        </a:spcAft>
        <a:defRPr sz="2800">
          <a:solidFill>
            <a:schemeClr val="bg1"/>
          </a:solidFill>
          <a:latin typeface="Arial" charset="0"/>
        </a:defRPr>
      </a:lvl2pPr>
      <a:lvl3pPr algn="l" rtl="0" fontAlgn="base">
        <a:spcBef>
          <a:spcPct val="0"/>
        </a:spcBef>
        <a:spcAft>
          <a:spcPct val="0"/>
        </a:spcAft>
        <a:defRPr sz="2800">
          <a:solidFill>
            <a:schemeClr val="bg1"/>
          </a:solidFill>
          <a:latin typeface="Arial" charset="0"/>
        </a:defRPr>
      </a:lvl3pPr>
      <a:lvl4pPr algn="l" rtl="0" fontAlgn="base">
        <a:spcBef>
          <a:spcPct val="0"/>
        </a:spcBef>
        <a:spcAft>
          <a:spcPct val="0"/>
        </a:spcAft>
        <a:defRPr sz="2800">
          <a:solidFill>
            <a:schemeClr val="bg1"/>
          </a:solidFill>
          <a:latin typeface="Arial" charset="0"/>
        </a:defRPr>
      </a:lvl4pPr>
      <a:lvl5pPr algn="l" rtl="0" fontAlgn="base">
        <a:spcBef>
          <a:spcPct val="0"/>
        </a:spcBef>
        <a:spcAft>
          <a:spcPct val="0"/>
        </a:spcAft>
        <a:defRPr sz="2800">
          <a:solidFill>
            <a:schemeClr val="bg1"/>
          </a:solidFill>
          <a:latin typeface="Arial" charset="0"/>
        </a:defRPr>
      </a:lvl5pPr>
      <a:lvl6pPr marL="457200" algn="l" rtl="0" fontAlgn="base">
        <a:spcBef>
          <a:spcPct val="0"/>
        </a:spcBef>
        <a:spcAft>
          <a:spcPct val="0"/>
        </a:spcAft>
        <a:defRPr sz="2800">
          <a:solidFill>
            <a:schemeClr val="bg1"/>
          </a:solidFill>
          <a:latin typeface="Arial" charset="0"/>
        </a:defRPr>
      </a:lvl6pPr>
      <a:lvl7pPr marL="914400" algn="l" rtl="0" fontAlgn="base">
        <a:spcBef>
          <a:spcPct val="0"/>
        </a:spcBef>
        <a:spcAft>
          <a:spcPct val="0"/>
        </a:spcAft>
        <a:defRPr sz="2800">
          <a:solidFill>
            <a:schemeClr val="bg1"/>
          </a:solidFill>
          <a:latin typeface="Arial" charset="0"/>
        </a:defRPr>
      </a:lvl7pPr>
      <a:lvl8pPr marL="1371600" algn="l" rtl="0" fontAlgn="base">
        <a:spcBef>
          <a:spcPct val="0"/>
        </a:spcBef>
        <a:spcAft>
          <a:spcPct val="0"/>
        </a:spcAft>
        <a:defRPr sz="2800">
          <a:solidFill>
            <a:schemeClr val="bg1"/>
          </a:solidFill>
          <a:latin typeface="Arial" charset="0"/>
        </a:defRPr>
      </a:lvl8pPr>
      <a:lvl9pPr marL="1828800" algn="l" rtl="0" fontAlgn="base">
        <a:spcBef>
          <a:spcPct val="0"/>
        </a:spcBef>
        <a:spcAft>
          <a:spcPct val="0"/>
        </a:spcAft>
        <a:defRPr sz="2800">
          <a:solidFill>
            <a:schemeClr val="bg1"/>
          </a:solidFill>
          <a:latin typeface="Arial" charset="0"/>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ea typeface="ＭＳ Ｐゴシック" charset="-128"/>
        </a:defRPr>
      </a:lvl2pPr>
      <a:lvl3pPr marL="1143000" indent="-228600" algn="l" rtl="0" fontAlgn="base">
        <a:spcBef>
          <a:spcPct val="20000"/>
        </a:spcBef>
        <a:spcAft>
          <a:spcPct val="0"/>
        </a:spcAft>
        <a:buChar char="•"/>
        <a:defRPr sz="2000">
          <a:solidFill>
            <a:schemeClr val="tx1"/>
          </a:solidFill>
          <a:latin typeface="+mn-lt"/>
          <a:ea typeface="ＭＳ Ｐゴシック" charset="-128"/>
        </a:defRPr>
      </a:lvl3pPr>
      <a:lvl4pPr marL="1600200" indent="-228600" algn="l" rtl="0" fontAlgn="base">
        <a:spcBef>
          <a:spcPct val="20000"/>
        </a:spcBef>
        <a:spcAft>
          <a:spcPct val="0"/>
        </a:spcAft>
        <a:buChar char="–"/>
        <a:defRPr sz="2000">
          <a:solidFill>
            <a:schemeClr val="tx1"/>
          </a:solidFill>
          <a:latin typeface="+mn-lt"/>
          <a:ea typeface="ＭＳ Ｐゴシック" charset="-128"/>
        </a:defRPr>
      </a:lvl4pPr>
      <a:lvl5pPr marL="2057400" indent="-228600" algn="l" rtl="0" fontAlgn="base">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2.png"/><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s.mobiledfaq.co.za/edn6099/waiting.php" TargetMode="External"/></Relationships>
</file>

<file path=ppt/slides/_rels/slide46.xml.rels><?xml version="1.0" encoding="UTF-8" standalone="yes"?>
<Relationships xmlns="http://schemas.openxmlformats.org/package/2006/relationships"><Relationship Id="rId9" Type="http://schemas.openxmlformats.org/officeDocument/2006/relationships/hyperlink" Target="http://www.digitalpodcast.com/" TargetMode="External"/><Relationship Id="rId20" Type="http://schemas.openxmlformats.org/officeDocument/2006/relationships/hyperlink" Target="http://www.gcast.com/" TargetMode="External"/><Relationship Id="rId10" Type="http://schemas.openxmlformats.org/officeDocument/2006/relationships/hyperlink" Target="http://en.wikipedia.org/wiki/List_of_Podcatchers" TargetMode="External"/><Relationship Id="rId11" Type="http://schemas.openxmlformats.org/officeDocument/2006/relationships/hyperlink" Target="http://creativecommons.org/" TargetMode="External"/><Relationship Id="rId12" Type="http://schemas.openxmlformats.org/officeDocument/2006/relationships/hyperlink" Target="http://www.audiofeeds.org/" TargetMode="External"/><Relationship Id="rId13" Type="http://schemas.openxmlformats.org/officeDocument/2006/relationships/hyperlink" Target="http://music.podshow.com/" TargetMode="External"/><Relationship Id="rId14" Type="http://schemas.openxmlformats.org/officeDocument/2006/relationships/hyperlink" Target="http://www.podsafeaudio.com/" TargetMode="External"/><Relationship Id="rId15" Type="http://schemas.openxmlformats.org/officeDocument/2006/relationships/hyperlink" Target="http://www.ipodarmy.com/2005/06/how-to-find-podsafe-music/" TargetMode="External"/><Relationship Id="rId16" Type="http://schemas.openxmlformats.org/officeDocument/2006/relationships/hyperlink" Target="http://www.magnatune.com/" TargetMode="External"/><Relationship Id="rId17" Type="http://schemas.openxmlformats.org/officeDocument/2006/relationships/hyperlink" Target="http://promonet.iodalliance.com/" TargetMode="External"/><Relationship Id="rId18" Type="http://schemas.openxmlformats.org/officeDocument/2006/relationships/hyperlink" Target="http://www.pumpaudio.com/index.html" TargetMode="External"/><Relationship Id="rId19" Type="http://schemas.openxmlformats.org/officeDocument/2006/relationships/hyperlink" Target="http://www.garageband.com/htdb/feed/partners.html" TargetMode="External"/><Relationship Id="rId1" Type="http://schemas.openxmlformats.org/officeDocument/2006/relationships/slideLayout" Target="../slideLayouts/slideLayout7.xml"/><Relationship Id="rId2" Type="http://schemas.openxmlformats.org/officeDocument/2006/relationships/hyperlink" Target="http://www.podcast411.com/page2.html" TargetMode="External"/><Relationship Id="rId3" Type="http://schemas.openxmlformats.org/officeDocument/2006/relationships/hyperlink" Target="http://www.vodstock.com/vodstock/vodcast-directories.php" TargetMode="External"/><Relationship Id="rId4" Type="http://schemas.openxmlformats.org/officeDocument/2006/relationships/hyperlink" Target="http://podcasts.yahoo.com/" TargetMode="External"/><Relationship Id="rId5" Type="http://schemas.openxmlformats.org/officeDocument/2006/relationships/hyperlink" Target="http://www.podcast.net/" TargetMode="External"/><Relationship Id="rId6" Type="http://schemas.openxmlformats.org/officeDocument/2006/relationships/hyperlink" Target="http://www.podscope.com/" TargetMode="External"/><Relationship Id="rId7" Type="http://schemas.openxmlformats.org/officeDocument/2006/relationships/hyperlink" Target="http://search.singingfish.com/sfw/home.jsp" TargetMode="External"/><Relationship Id="rId8" Type="http://schemas.openxmlformats.org/officeDocument/2006/relationships/hyperlink" Target="http://www.podcastalley.com/index.php"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Dick.Ngambi@uct.ac.z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3962400" y="228601"/>
            <a:ext cx="5040313" cy="2743199"/>
          </a:xfrm>
        </p:spPr>
        <p:txBody>
          <a:bodyPr/>
          <a:lstStyle/>
          <a:p>
            <a:r>
              <a:rPr lang="en-US" dirty="0" smtClean="0"/>
              <a:t>Podcasting </a:t>
            </a:r>
            <a:r>
              <a:rPr lang="en-US" dirty="0" smtClean="0"/>
              <a:t>for mobile learners: exploiting opportunities</a:t>
            </a:r>
            <a:endParaRPr lang="en-US" dirty="0"/>
          </a:p>
        </p:txBody>
      </p:sp>
      <p:sp>
        <p:nvSpPr>
          <p:cNvPr id="3" name="Subtitle 2"/>
          <p:cNvSpPr>
            <a:spLocks noGrp="1"/>
          </p:cNvSpPr>
          <p:nvPr>
            <p:ph type="subTitle" sz="quarter" idx="1"/>
          </p:nvPr>
        </p:nvSpPr>
        <p:spPr>
          <a:xfrm>
            <a:off x="3886200" y="3352800"/>
            <a:ext cx="5040313" cy="2374900"/>
          </a:xfrm>
        </p:spPr>
        <p:txBody>
          <a:bodyPr/>
          <a:lstStyle/>
          <a:p>
            <a:r>
              <a:rPr lang="en-US" dirty="0" smtClean="0"/>
              <a:t>A/Prof. Dick </a:t>
            </a:r>
            <a:r>
              <a:rPr lang="en-US" dirty="0" err="1" smtClean="0"/>
              <a:t>Ng’ambi</a:t>
            </a:r>
            <a:endParaRPr lang="en-US" dirty="0" smtClean="0"/>
          </a:p>
          <a:p>
            <a:r>
              <a:rPr lang="en-US" dirty="0" smtClean="0"/>
              <a:t>Centre for Educational Technology</a:t>
            </a:r>
          </a:p>
          <a:p>
            <a:r>
              <a:rPr lang="en-US" dirty="0" smtClean="0"/>
              <a:t>University of Cape Town</a:t>
            </a:r>
            <a:endParaRPr lang="en-US" dirty="0"/>
          </a:p>
        </p:txBody>
      </p:sp>
      <p:sp>
        <p:nvSpPr>
          <p:cNvPr id="4" name="Subtitle 2"/>
          <p:cNvSpPr txBox="1">
            <a:spLocks/>
          </p:cNvSpPr>
          <p:nvPr/>
        </p:nvSpPr>
        <p:spPr bwMode="auto">
          <a:xfrm>
            <a:off x="3657600" y="5715000"/>
            <a:ext cx="5040313" cy="68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en-US" sz="1600" kern="0" dirty="0" smtClean="0">
                <a:solidFill>
                  <a:schemeClr val="bg2"/>
                </a:solidFill>
                <a:latin typeface="+mn-lt"/>
              </a:rPr>
              <a:t>Keynote presented at the DUT </a:t>
            </a:r>
            <a:r>
              <a:rPr lang="en-US" sz="1600" kern="0" dirty="0" err="1" smtClean="0">
                <a:solidFill>
                  <a:schemeClr val="bg2"/>
                </a:solidFill>
                <a:latin typeface="+mn-lt"/>
              </a:rPr>
              <a:t>e</a:t>
            </a:r>
            <a:r>
              <a:rPr lang="en-US" sz="1600" kern="0" dirty="0" smtClean="0">
                <a:solidFill>
                  <a:schemeClr val="bg2"/>
                </a:solidFill>
                <a:latin typeface="+mn-lt"/>
              </a:rPr>
              <a:t>-Learning Festival held at the Durban University of Technology </a:t>
            </a:r>
          </a:p>
          <a:p>
            <a:pPr marL="0" marR="0" lvl="0" indent="0" algn="ctr" defTabSz="914400" rtl="0" eaLnBrk="1" fontAlgn="base" latinLnBrk="0" hangingPunct="1">
              <a:lnSpc>
                <a:spcPct val="100000"/>
              </a:lnSpc>
              <a:spcBef>
                <a:spcPct val="20000"/>
              </a:spcBef>
              <a:spcAft>
                <a:spcPct val="0"/>
              </a:spcAft>
              <a:buClrTx/>
              <a:buSzTx/>
              <a:buFontTx/>
              <a:buNone/>
              <a:tabLst/>
              <a:defRPr/>
            </a:pPr>
            <a:r>
              <a:rPr lang="en-US" sz="1600" kern="0" dirty="0" smtClean="0">
                <a:solidFill>
                  <a:schemeClr val="bg2"/>
                </a:solidFill>
                <a:latin typeface="+mn-lt"/>
              </a:rPr>
              <a:t>17-19 November 2010</a:t>
            </a:r>
            <a:endParaRPr kumimoji="0" lang="en-US" sz="1600" b="0" i="0" u="none" strike="noStrike" kern="0" cap="none" spc="0" normalizeH="0" baseline="0" noProof="0" dirty="0" smtClean="0">
              <a:ln>
                <a:noFill/>
              </a:ln>
              <a:solidFill>
                <a:schemeClr val="bg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Rounded Rectangle 10"/>
          <p:cNvSpPr/>
          <p:nvPr/>
        </p:nvSpPr>
        <p:spPr>
          <a:xfrm>
            <a:off x="5410200" y="2971800"/>
            <a:ext cx="3200400" cy="30480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0" name="Rounded Rectangle 9"/>
          <p:cNvSpPr/>
          <p:nvPr/>
        </p:nvSpPr>
        <p:spPr>
          <a:xfrm>
            <a:off x="5410200" y="0"/>
            <a:ext cx="3200400" cy="29718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9" name="Rounded Rectangle 8"/>
          <p:cNvSpPr/>
          <p:nvPr/>
        </p:nvSpPr>
        <p:spPr>
          <a:xfrm>
            <a:off x="685800" y="3048000"/>
            <a:ext cx="3200400" cy="29718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8" name="Rounded Rectangle 7"/>
          <p:cNvSpPr/>
          <p:nvPr/>
        </p:nvSpPr>
        <p:spPr>
          <a:xfrm>
            <a:off x="685800" y="152400"/>
            <a:ext cx="3200400" cy="28194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pic>
        <p:nvPicPr>
          <p:cNvPr id="22534" name="Picture 4" descr="commun1"/>
          <p:cNvPicPr>
            <a:picLocks noChangeAspect="1" noChangeArrowheads="1"/>
          </p:cNvPicPr>
          <p:nvPr/>
        </p:nvPicPr>
        <p:blipFill>
          <a:blip r:embed="rId2"/>
          <a:srcRect/>
          <a:stretch>
            <a:fillRect/>
          </a:stretch>
        </p:blipFill>
        <p:spPr bwMode="auto">
          <a:xfrm>
            <a:off x="1143000" y="1143000"/>
            <a:ext cx="6878638" cy="3505200"/>
          </a:xfrm>
          <a:prstGeom prst="rect">
            <a:avLst/>
          </a:prstGeom>
          <a:noFill/>
          <a:ln w="9525">
            <a:noFill/>
            <a:miter lim="800000"/>
            <a:headEnd/>
            <a:tailEnd/>
          </a:ln>
        </p:spPr>
      </p:pic>
      <p:sp>
        <p:nvSpPr>
          <p:cNvPr id="3" name="TextBox 2"/>
          <p:cNvSpPr txBox="1"/>
          <p:nvPr/>
        </p:nvSpPr>
        <p:spPr>
          <a:xfrm>
            <a:off x="914400" y="381000"/>
            <a:ext cx="1905000" cy="646113"/>
          </a:xfrm>
          <a:prstGeom prst="rect">
            <a:avLst/>
          </a:prstGeom>
          <a:solidFill>
            <a:schemeClr val="accent5"/>
          </a:solidFill>
        </p:spPr>
        <p:txBody>
          <a:bodyPr>
            <a:prstTxWarp prst="textNoShape">
              <a:avLst/>
            </a:prstTxWarp>
            <a:spAutoFit/>
          </a:bodyPr>
          <a:lstStyle/>
          <a:p>
            <a:r>
              <a:rPr lang="en-US">
                <a:ea typeface="ＭＳ Ｐゴシック" charset="-128"/>
                <a:cs typeface="ＭＳ Ｐゴシック" charset="-128"/>
              </a:rPr>
              <a:t>ON BUS TO / FRO CAMPUS</a:t>
            </a:r>
          </a:p>
        </p:txBody>
      </p:sp>
      <p:sp>
        <p:nvSpPr>
          <p:cNvPr id="4" name="TextBox 3"/>
          <p:cNvSpPr txBox="1"/>
          <p:nvPr/>
        </p:nvSpPr>
        <p:spPr>
          <a:xfrm>
            <a:off x="6400800" y="152400"/>
            <a:ext cx="1905000" cy="923925"/>
          </a:xfrm>
          <a:prstGeom prst="rect">
            <a:avLst/>
          </a:prstGeom>
          <a:solidFill>
            <a:schemeClr val="accent5"/>
          </a:solidFill>
        </p:spPr>
        <p:txBody>
          <a:bodyPr>
            <a:prstTxWarp prst="textNoShape">
              <a:avLst/>
            </a:prstTxWarp>
            <a:spAutoFit/>
          </a:bodyPr>
          <a:lstStyle/>
          <a:p>
            <a:r>
              <a:rPr lang="en-US">
                <a:ea typeface="ＭＳ Ｐゴシック" charset="-128"/>
                <a:cs typeface="ＭＳ Ｐゴシック" charset="-128"/>
              </a:rPr>
              <a:t>MINGLING / INFORMAL AREA</a:t>
            </a:r>
          </a:p>
        </p:txBody>
      </p:sp>
      <p:sp>
        <p:nvSpPr>
          <p:cNvPr id="5" name="TextBox 4"/>
          <p:cNvSpPr txBox="1"/>
          <p:nvPr/>
        </p:nvSpPr>
        <p:spPr>
          <a:xfrm>
            <a:off x="838200" y="4953000"/>
            <a:ext cx="1905000" cy="646113"/>
          </a:xfrm>
          <a:prstGeom prst="rect">
            <a:avLst/>
          </a:prstGeom>
          <a:solidFill>
            <a:schemeClr val="accent5"/>
          </a:solidFill>
        </p:spPr>
        <p:txBody>
          <a:bodyPr>
            <a:prstTxWarp prst="textNoShape">
              <a:avLst/>
            </a:prstTxWarp>
            <a:spAutoFit/>
          </a:bodyPr>
          <a:lstStyle/>
          <a:p>
            <a:r>
              <a:rPr lang="en-US">
                <a:ea typeface="ＭＳ Ｐゴシック" charset="-128"/>
                <a:cs typeface="ＭＳ Ｐゴシック" charset="-128"/>
              </a:rPr>
              <a:t>COMPUTER LAB </a:t>
            </a:r>
          </a:p>
        </p:txBody>
      </p:sp>
      <p:sp>
        <p:nvSpPr>
          <p:cNvPr id="6" name="TextBox 5"/>
          <p:cNvSpPr txBox="1"/>
          <p:nvPr/>
        </p:nvSpPr>
        <p:spPr>
          <a:xfrm>
            <a:off x="6477000" y="4953000"/>
            <a:ext cx="1905000" cy="923925"/>
          </a:xfrm>
          <a:prstGeom prst="rect">
            <a:avLst/>
          </a:prstGeom>
          <a:solidFill>
            <a:schemeClr val="accent5"/>
          </a:solidFill>
        </p:spPr>
        <p:txBody>
          <a:bodyPr>
            <a:prstTxWarp prst="textNoShape">
              <a:avLst/>
            </a:prstTxWarp>
            <a:spAutoFit/>
          </a:bodyPr>
          <a:lstStyle/>
          <a:p>
            <a:r>
              <a:rPr lang="en-US">
                <a:ea typeface="ＭＳ Ｐゴシック" charset="-128"/>
                <a:cs typeface="ＭＳ Ｐゴシック" charset="-128"/>
              </a:rPr>
              <a:t>STUDY ROOM / LIBRARY / RESIDENCE</a:t>
            </a:r>
          </a:p>
        </p:txBody>
      </p:sp>
      <p:sp>
        <p:nvSpPr>
          <p:cNvPr id="22539" name="TextBox 11"/>
          <p:cNvSpPr txBox="1">
            <a:spLocks noChangeArrowheads="1"/>
          </p:cNvSpPr>
          <p:nvPr/>
        </p:nvSpPr>
        <p:spPr bwMode="auto">
          <a:xfrm>
            <a:off x="4038600" y="4876800"/>
            <a:ext cx="1295400" cy="1200150"/>
          </a:xfrm>
          <a:prstGeom prst="rect">
            <a:avLst/>
          </a:prstGeom>
          <a:noFill/>
          <a:ln w="9525">
            <a:noFill/>
            <a:miter lim="800000"/>
            <a:headEnd/>
            <a:tailEnd/>
          </a:ln>
        </p:spPr>
        <p:txBody>
          <a:bodyPr>
            <a:prstTxWarp prst="textNoShape">
              <a:avLst/>
            </a:prstTxWarp>
            <a:spAutoFit/>
          </a:bodyPr>
          <a:lstStyle/>
          <a:p>
            <a:r>
              <a:rPr lang="en-US"/>
              <a:t>Learning resources / collective knowledge</a:t>
            </a:r>
          </a:p>
        </p:txBody>
      </p:sp>
      <p:cxnSp>
        <p:nvCxnSpPr>
          <p:cNvPr id="14" name="Straight Arrow Connector 13"/>
          <p:cNvCxnSpPr>
            <a:cxnSpLocks noChangeShapeType="1"/>
          </p:cNvCxnSpPr>
          <p:nvPr/>
        </p:nvCxnSpPr>
        <p:spPr bwMode="auto">
          <a:xfrm rot="5400000">
            <a:off x="3886201" y="3962400"/>
            <a:ext cx="1524000" cy="3175"/>
          </a:xfrm>
          <a:prstGeom prst="straightConnector1">
            <a:avLst/>
          </a:prstGeom>
          <a:noFill/>
          <a:ln w="25400">
            <a:solidFill>
              <a:schemeClr val="accent1"/>
            </a:solidFill>
            <a:round/>
            <a:headEnd/>
            <a:tailEnd type="arrow" w="med" len="med"/>
          </a:ln>
          <a:effectLst>
            <a:outerShdw dist="25400" dir="5400000" rotWithShape="0">
              <a:srgbClr val="808080">
                <a:alpha val="43137"/>
              </a:srgbClr>
            </a:outerShdw>
          </a:effectLst>
        </p:spPr>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324850" cy="1143000"/>
          </a:xfrm>
        </p:spPr>
        <p:txBody>
          <a:bodyPr wrap="square" lIns="91440" tIns="45720" rIns="91440" bIns="45720" numCol="1" anchor="t" anchorCtr="0" compatLnSpc="1">
            <a:prstTxWarp prst="textNoShape">
              <a:avLst/>
            </a:prstTxWarp>
          </a:bodyPr>
          <a:lstStyle/>
          <a:p>
            <a:r>
              <a:rPr lang="en-US">
                <a:effectLst>
                  <a:outerShdw blurRad="38100" dist="38100" dir="2700000" algn="tl">
                    <a:srgbClr val="DDDDDD"/>
                  </a:outerShdw>
                </a:effectLst>
              </a:rPr>
              <a:t>RSS feed to mobile devices</a:t>
            </a:r>
          </a:p>
        </p:txBody>
      </p:sp>
      <p:pic>
        <p:nvPicPr>
          <p:cNvPr id="23555" name="Content Placeholder 4" descr="nature-of-podcasts.jpg"/>
          <p:cNvPicPr>
            <a:picLocks noGrp="1" noChangeAspect="1"/>
          </p:cNvPicPr>
          <p:nvPr>
            <p:ph sz="half" idx="1"/>
          </p:nvPr>
        </p:nvPicPr>
        <p:blipFill>
          <a:blip r:embed="rId2"/>
          <a:srcRect/>
          <a:stretch>
            <a:fillRect/>
          </a:stretch>
        </p:blipFill>
        <p:spPr bwMode="auto">
          <a:xfrm>
            <a:off x="1600200" y="1600200"/>
            <a:ext cx="6019800" cy="4495556"/>
          </a:xfrm>
          <a:noFill/>
          <a:ln>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1295400"/>
          <a:ext cx="8229603" cy="4485729"/>
        </p:xfrm>
        <a:graphic>
          <a:graphicData uri="http://schemas.openxmlformats.org/drawingml/2006/table">
            <a:tbl>
              <a:tblPr firstRow="1" bandRow="1">
                <a:effectLst>
                  <a:outerShdw blurRad="50800" dist="38100" dir="2700000" algn="tl" rotWithShape="0">
                    <a:scrgbClr r="0" g="0" b="0">
                      <a:alpha val="43000"/>
                    </a:scrgbClr>
                  </a:outerShdw>
                </a:effectLst>
                <a:tableStyleId>{5C22544A-7EE6-4342-B048-85BDC9FD1C3A}</a:tableStyleId>
              </a:tblPr>
              <a:tblGrid>
                <a:gridCol w="2743201"/>
                <a:gridCol w="2743201"/>
                <a:gridCol w="2743201"/>
              </a:tblGrid>
              <a:tr h="497752">
                <a:tc>
                  <a:txBody>
                    <a:bodyPr/>
                    <a:lstStyle/>
                    <a:p>
                      <a:pPr algn="r"/>
                      <a:r>
                        <a:rPr lang="en-US" dirty="0" smtClean="0">
                          <a:solidFill>
                            <a:schemeClr val="bg2"/>
                          </a:solidFill>
                        </a:rPr>
                        <a:t>Mobility</a:t>
                      </a:r>
                      <a:endParaRPr lang="en-US" dirty="0">
                        <a:solidFill>
                          <a:schemeClr val="bg2"/>
                        </a:solidFill>
                      </a:endParaRPr>
                    </a:p>
                  </a:txBody>
                  <a:tcPr marL="91439" marR="91439">
                    <a:solidFill>
                      <a:schemeClr val="accent2">
                        <a:lumMod val="20000"/>
                        <a:lumOff val="80000"/>
                      </a:schemeClr>
                    </a:solidFill>
                  </a:tcPr>
                </a:tc>
                <a:tc>
                  <a:txBody>
                    <a:bodyPr/>
                    <a:lstStyle/>
                    <a:p>
                      <a:pPr algn="ctr"/>
                      <a:r>
                        <a:rPr lang="en-US" dirty="0" smtClean="0">
                          <a:solidFill>
                            <a:schemeClr val="bg2"/>
                          </a:solidFill>
                        </a:rPr>
                        <a:t>On</a:t>
                      </a:r>
                      <a:r>
                        <a:rPr lang="en-US" baseline="0" dirty="0" smtClean="0">
                          <a:solidFill>
                            <a:schemeClr val="bg2"/>
                          </a:solidFill>
                        </a:rPr>
                        <a:t> Campu</a:t>
                      </a:r>
                      <a:r>
                        <a:rPr lang="en-US" dirty="0" smtClean="0">
                          <a:solidFill>
                            <a:schemeClr val="bg2"/>
                          </a:solidFill>
                        </a:rPr>
                        <a:t>s</a:t>
                      </a:r>
                      <a:endParaRPr lang="en-US" dirty="0">
                        <a:solidFill>
                          <a:schemeClr val="bg2"/>
                        </a:solidFill>
                      </a:endParaRPr>
                    </a:p>
                  </a:txBody>
                  <a:tcPr marL="91439" marR="91439">
                    <a:solidFill>
                      <a:schemeClr val="accent6">
                        <a:lumMod val="10000"/>
                        <a:lumOff val="90000"/>
                      </a:schemeClr>
                    </a:solidFill>
                  </a:tcPr>
                </a:tc>
                <a:tc>
                  <a:txBody>
                    <a:bodyPr/>
                    <a:lstStyle/>
                    <a:p>
                      <a:r>
                        <a:rPr lang="en-US" dirty="0" smtClean="0">
                          <a:solidFill>
                            <a:schemeClr val="bg2"/>
                          </a:solidFill>
                        </a:rPr>
                        <a:t>Off Campus</a:t>
                      </a:r>
                      <a:endParaRPr lang="en-US" dirty="0">
                        <a:solidFill>
                          <a:schemeClr val="bg2"/>
                        </a:solidFill>
                      </a:endParaRPr>
                    </a:p>
                  </a:txBody>
                  <a:tcPr marL="91439" marR="91439">
                    <a:solidFill>
                      <a:schemeClr val="bg1">
                        <a:lumMod val="85000"/>
                      </a:schemeClr>
                    </a:solidFill>
                  </a:tcPr>
                </a:tc>
              </a:tr>
              <a:tr h="865953">
                <a:tc>
                  <a:txBody>
                    <a:bodyPr/>
                    <a:lstStyle/>
                    <a:p>
                      <a:pPr algn="r"/>
                      <a:r>
                        <a:rPr lang="en-US" dirty="0" smtClean="0"/>
                        <a:t>Access</a:t>
                      </a:r>
                      <a:r>
                        <a:rPr lang="en-US" baseline="0" dirty="0" smtClean="0"/>
                        <a:t> to broadband</a:t>
                      </a:r>
                      <a:endParaRPr lang="en-US" dirty="0"/>
                    </a:p>
                  </a:txBody>
                  <a:tcPr marL="91439" marR="91439">
                    <a:solidFill>
                      <a:schemeClr val="accent2">
                        <a:lumMod val="20000"/>
                        <a:lumOff val="80000"/>
                      </a:schemeClr>
                    </a:solidFill>
                  </a:tcPr>
                </a:tc>
                <a:tc>
                  <a:txBody>
                    <a:bodyPr/>
                    <a:lstStyle/>
                    <a:p>
                      <a:pPr algn="ctr"/>
                      <a:r>
                        <a:rPr lang="en-US" dirty="0" smtClean="0"/>
                        <a:t>High</a:t>
                      </a:r>
                      <a:endParaRPr lang="en-US" dirty="0"/>
                    </a:p>
                  </a:txBody>
                  <a:tcPr marL="91439" marR="91439">
                    <a:solidFill>
                      <a:schemeClr val="accent6">
                        <a:lumMod val="10000"/>
                        <a:lumOff val="90000"/>
                      </a:schemeClr>
                    </a:solidFill>
                  </a:tcPr>
                </a:tc>
                <a:tc>
                  <a:txBody>
                    <a:bodyPr/>
                    <a:lstStyle/>
                    <a:p>
                      <a:r>
                        <a:rPr lang="en-US" dirty="0" smtClean="0"/>
                        <a:t>Varied (low to no-access)</a:t>
                      </a:r>
                      <a:endParaRPr lang="en-US" dirty="0"/>
                    </a:p>
                  </a:txBody>
                  <a:tcPr marL="91439" marR="91439">
                    <a:solidFill>
                      <a:schemeClr val="bg1">
                        <a:lumMod val="85000"/>
                      </a:schemeClr>
                    </a:solidFill>
                  </a:tcPr>
                </a:tc>
              </a:tr>
              <a:tr h="865953">
                <a:tc>
                  <a:txBody>
                    <a:bodyPr/>
                    <a:lstStyle/>
                    <a:p>
                      <a:pPr algn="r"/>
                      <a:r>
                        <a:rPr lang="en-US" dirty="0" smtClean="0"/>
                        <a:t>Speed &amp; Cost</a:t>
                      </a:r>
                      <a:r>
                        <a:rPr lang="en-US" baseline="0" dirty="0" smtClean="0"/>
                        <a:t> of </a:t>
                      </a:r>
                      <a:r>
                        <a:rPr lang="en-US" dirty="0" smtClean="0"/>
                        <a:t>downloading  </a:t>
                      </a:r>
                      <a:r>
                        <a:rPr lang="en-US" dirty="0" err="1" smtClean="0"/>
                        <a:t>podcasts</a:t>
                      </a:r>
                      <a:endParaRPr lang="en-US" dirty="0"/>
                    </a:p>
                  </a:txBody>
                  <a:tcPr marL="91439" marR="91439">
                    <a:solidFill>
                      <a:schemeClr val="accent2">
                        <a:lumMod val="20000"/>
                        <a:lumOff val="80000"/>
                      </a:schemeClr>
                    </a:solidFill>
                  </a:tcPr>
                </a:tc>
                <a:tc>
                  <a:txBody>
                    <a:bodyPr/>
                    <a:lstStyle/>
                    <a:p>
                      <a:pPr algn="ctr"/>
                      <a:r>
                        <a:rPr lang="en-US" dirty="0" smtClean="0"/>
                        <a:t>Fast &amp; free</a:t>
                      </a:r>
                      <a:endParaRPr lang="en-US" dirty="0"/>
                    </a:p>
                  </a:txBody>
                  <a:tcPr marL="91439" marR="91439">
                    <a:solidFill>
                      <a:schemeClr val="accent6">
                        <a:lumMod val="10000"/>
                        <a:lumOff val="90000"/>
                      </a:schemeClr>
                    </a:solidFill>
                  </a:tcPr>
                </a:tc>
                <a:tc>
                  <a:txBody>
                    <a:bodyPr/>
                    <a:lstStyle/>
                    <a:p>
                      <a:r>
                        <a:rPr lang="en-US" dirty="0" smtClean="0"/>
                        <a:t>Slow &amp; expensive</a:t>
                      </a:r>
                      <a:endParaRPr lang="en-US" dirty="0"/>
                    </a:p>
                  </a:txBody>
                  <a:tcPr marL="91439" marR="91439">
                    <a:solidFill>
                      <a:schemeClr val="bg1">
                        <a:lumMod val="85000"/>
                      </a:schemeClr>
                    </a:solidFill>
                  </a:tcPr>
                </a:tc>
              </a:tr>
              <a:tr h="497752">
                <a:tc>
                  <a:txBody>
                    <a:bodyPr/>
                    <a:lstStyle/>
                    <a:p>
                      <a:pPr algn="r"/>
                      <a:r>
                        <a:rPr lang="en-US" dirty="0" smtClean="0"/>
                        <a:t>Time</a:t>
                      </a:r>
                      <a:r>
                        <a:rPr lang="en-US" baseline="0" dirty="0" smtClean="0"/>
                        <a:t> to reflect on learning</a:t>
                      </a:r>
                      <a:endParaRPr lang="en-US" dirty="0"/>
                    </a:p>
                  </a:txBody>
                  <a:tcPr marL="91439" marR="91439">
                    <a:solidFill>
                      <a:schemeClr val="accent2">
                        <a:lumMod val="20000"/>
                        <a:lumOff val="80000"/>
                      </a:schemeClr>
                    </a:solidFill>
                  </a:tcPr>
                </a:tc>
                <a:tc>
                  <a:txBody>
                    <a:bodyPr/>
                    <a:lstStyle/>
                    <a:p>
                      <a:pPr algn="ctr"/>
                      <a:r>
                        <a:rPr lang="en-US" dirty="0" smtClean="0"/>
                        <a:t>Low</a:t>
                      </a:r>
                      <a:endParaRPr lang="en-US" dirty="0"/>
                    </a:p>
                  </a:txBody>
                  <a:tcPr marL="91439" marR="91439">
                    <a:solidFill>
                      <a:schemeClr val="accent6">
                        <a:lumMod val="10000"/>
                        <a:lumOff val="90000"/>
                      </a:schemeClr>
                    </a:solidFill>
                  </a:tcPr>
                </a:tc>
                <a:tc>
                  <a:txBody>
                    <a:bodyPr/>
                    <a:lstStyle/>
                    <a:p>
                      <a:r>
                        <a:rPr lang="en-US" dirty="0" smtClean="0"/>
                        <a:t>High</a:t>
                      </a:r>
                      <a:endParaRPr lang="en-US" dirty="0"/>
                    </a:p>
                  </a:txBody>
                  <a:tcPr marL="91439" marR="91439">
                    <a:solidFill>
                      <a:schemeClr val="bg1">
                        <a:lumMod val="85000"/>
                      </a:schemeClr>
                    </a:solidFill>
                  </a:tcPr>
                </a:tc>
              </a:tr>
              <a:tr h="750038">
                <a:tc>
                  <a:txBody>
                    <a:bodyPr/>
                    <a:lstStyle/>
                    <a:p>
                      <a:pPr algn="r"/>
                      <a:r>
                        <a:rPr lang="en-US" dirty="0" smtClean="0"/>
                        <a:t>Mobile network</a:t>
                      </a:r>
                      <a:endParaRPr lang="en-US" dirty="0"/>
                    </a:p>
                  </a:txBody>
                  <a:tcPr marL="91439" marR="91439">
                    <a:solidFill>
                      <a:schemeClr val="accent2">
                        <a:lumMod val="20000"/>
                        <a:lumOff val="80000"/>
                      </a:schemeClr>
                    </a:solidFill>
                  </a:tcPr>
                </a:tc>
                <a:tc>
                  <a:txBody>
                    <a:bodyPr/>
                    <a:lstStyle/>
                    <a:p>
                      <a:pPr algn="ctr"/>
                      <a:r>
                        <a:rPr lang="en-US" dirty="0" smtClean="0"/>
                        <a:t>Excellent</a:t>
                      </a:r>
                      <a:endParaRPr lang="en-US" dirty="0"/>
                    </a:p>
                  </a:txBody>
                  <a:tcPr marL="91439" marR="91439">
                    <a:solidFill>
                      <a:schemeClr val="accent6">
                        <a:lumMod val="10000"/>
                        <a:lumOff val="90000"/>
                      </a:schemeClr>
                    </a:solidFill>
                  </a:tcPr>
                </a:tc>
                <a:tc>
                  <a:txBody>
                    <a:bodyPr/>
                    <a:lstStyle/>
                    <a:p>
                      <a:r>
                        <a:rPr lang="en-US" dirty="0" smtClean="0"/>
                        <a:t>Excellent</a:t>
                      </a:r>
                      <a:endParaRPr lang="en-US" dirty="0"/>
                    </a:p>
                  </a:txBody>
                  <a:tcPr marL="91439" marR="91439">
                    <a:solidFill>
                      <a:schemeClr val="bg1">
                        <a:lumMod val="85000"/>
                      </a:schemeClr>
                    </a:solidFill>
                  </a:tcPr>
                </a:tc>
              </a:tr>
              <a:tr h="865953">
                <a:tc>
                  <a:txBody>
                    <a:bodyPr/>
                    <a:lstStyle/>
                    <a:p>
                      <a:pPr algn="r"/>
                      <a:r>
                        <a:rPr lang="en-US" dirty="0" smtClean="0"/>
                        <a:t>Use of ubiquitous technologies</a:t>
                      </a:r>
                      <a:endParaRPr lang="en-US" dirty="0"/>
                    </a:p>
                  </a:txBody>
                  <a:tcPr marL="91439" marR="91439">
                    <a:solidFill>
                      <a:schemeClr val="accent2">
                        <a:lumMod val="20000"/>
                        <a:lumOff val="80000"/>
                      </a:schemeClr>
                    </a:solidFill>
                  </a:tcPr>
                </a:tc>
                <a:tc>
                  <a:txBody>
                    <a:bodyPr/>
                    <a:lstStyle/>
                    <a:p>
                      <a:pPr algn="ctr"/>
                      <a:r>
                        <a:rPr lang="en-US" dirty="0" smtClean="0"/>
                        <a:t>Low</a:t>
                      </a:r>
                      <a:endParaRPr lang="en-US" dirty="0"/>
                    </a:p>
                  </a:txBody>
                  <a:tcPr marL="91439" marR="91439">
                    <a:solidFill>
                      <a:schemeClr val="accent6">
                        <a:lumMod val="10000"/>
                        <a:lumOff val="90000"/>
                      </a:schemeClr>
                    </a:solidFill>
                  </a:tcPr>
                </a:tc>
                <a:tc>
                  <a:txBody>
                    <a:bodyPr/>
                    <a:lstStyle/>
                    <a:p>
                      <a:r>
                        <a:rPr lang="en-US" dirty="0" smtClean="0"/>
                        <a:t>High</a:t>
                      </a:r>
                      <a:endParaRPr lang="en-US" dirty="0"/>
                    </a:p>
                  </a:txBody>
                  <a:tcPr marL="91439" marR="91439">
                    <a:solidFill>
                      <a:schemeClr val="bg1">
                        <a:lumMod val="85000"/>
                      </a:schemeClr>
                    </a:solidFill>
                  </a:tcPr>
                </a:tc>
              </a:tr>
            </a:tbl>
          </a:graphicData>
        </a:graphic>
      </p:graphicFrame>
      <p:sp>
        <p:nvSpPr>
          <p:cNvPr id="24580"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CB7029CE-B844-E945-BBE7-0F7A60691C92}" type="slidenum">
              <a:rPr lang="en-US"/>
              <a:pPr/>
              <a:t>12</a:t>
            </a:fld>
            <a:endParaRPr lang="en-US"/>
          </a:p>
        </p:txBody>
      </p:sp>
      <p:sp>
        <p:nvSpPr>
          <p:cNvPr id="5" name="Title 4"/>
          <p:cNvSpPr>
            <a:spLocks noGrp="1"/>
          </p:cNvSpPr>
          <p:nvPr>
            <p:ph type="title"/>
          </p:nvPr>
        </p:nvSpPr>
        <p:spPr/>
        <p:txBody>
          <a:bodyPr/>
          <a:lstStyle/>
          <a:p>
            <a:r>
              <a:rPr lang="en-US" dirty="0" smtClean="0"/>
              <a:t>Challenge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a:bodyPr>
          <a:lstStyle/>
          <a:p>
            <a:r>
              <a:rPr lang="en-US" dirty="0" smtClean="0"/>
              <a:t>Text as expression of thought</a:t>
            </a:r>
            <a:endParaRPr lang="en-US" dirty="0"/>
          </a:p>
        </p:txBody>
      </p:sp>
      <p:pic>
        <p:nvPicPr>
          <p:cNvPr id="19459" name="Content Placeholder 3" descr="Picture 7.png"/>
          <p:cNvPicPr>
            <a:picLocks noGrp="1" noChangeAspect="1"/>
          </p:cNvPicPr>
          <p:nvPr>
            <p:ph idx="1"/>
          </p:nvPr>
        </p:nvPicPr>
        <p:blipFill>
          <a:blip r:embed="rId2"/>
          <a:stretch>
            <a:fillRect/>
          </a:stretch>
        </p:blipFill>
        <p:spPr>
          <a:xfrm>
            <a:off x="4443413" y="1905000"/>
            <a:ext cx="2730159" cy="3657600"/>
          </a:xfrm>
        </p:spPr>
      </p:pic>
      <p:sp>
        <p:nvSpPr>
          <p:cNvPr id="19461" name="Slide Number Placeholder 4"/>
          <p:cNvSpPr>
            <a:spLocks noGrp="1"/>
          </p:cNvSpPr>
          <p:nvPr>
            <p:ph type="sldNum" sz="quarter" idx="4294967295"/>
          </p:nvPr>
        </p:nvSpPr>
        <p:spPr bwMode="auto">
          <a:xfrm>
            <a:off x="0" y="6210300"/>
            <a:ext cx="457200" cy="457200"/>
          </a:xfrm>
          <a:prstGeom prst="ellipse">
            <a:avLst/>
          </a:prstGeom>
          <a:noFill/>
          <a:ln>
            <a:miter lim="800000"/>
            <a:headEnd/>
            <a:tailEnd/>
          </a:ln>
        </p:spPr>
        <p:txBody>
          <a:bodyPr wrap="square" numCol="1" anchorCtr="0" compatLnSpc="1">
            <a:prstTxWarp prst="textNoShape">
              <a:avLst/>
            </a:prstTxWarp>
          </a:bodyPr>
          <a:lstStyle/>
          <a:p>
            <a:fld id="{9CA51F99-0F70-A249-8168-7F373B798060}" type="slidenum">
              <a:rPr lang="en-GB"/>
              <a:pPr/>
              <a:t>13</a:t>
            </a:fld>
            <a:endParaRPr lang="en-GB"/>
          </a:p>
        </p:txBody>
      </p:sp>
      <p:pic>
        <p:nvPicPr>
          <p:cNvPr id="19460" name="Picture 4" descr="Picture 8.png"/>
          <p:cNvPicPr>
            <a:picLocks noChangeAspect="1"/>
          </p:cNvPicPr>
          <p:nvPr/>
        </p:nvPicPr>
        <p:blipFill>
          <a:blip r:embed="rId3"/>
          <a:srcRect/>
          <a:stretch>
            <a:fillRect/>
          </a:stretch>
        </p:blipFill>
        <p:spPr bwMode="auto">
          <a:xfrm>
            <a:off x="1600200" y="1676400"/>
            <a:ext cx="2843213"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US" dirty="0" smtClean="0"/>
              <a:t>Technology Mediated Expression</a:t>
            </a:r>
            <a:endParaRPr lang="en-US" dirty="0"/>
          </a:p>
        </p:txBody>
      </p:sp>
      <p:pic>
        <p:nvPicPr>
          <p:cNvPr id="20483" name="Content Placeholder 3" descr="Picture 8.png"/>
          <p:cNvPicPr>
            <a:picLocks noGrp="1" noChangeAspect="1"/>
          </p:cNvPicPr>
          <p:nvPr>
            <p:ph idx="1"/>
          </p:nvPr>
        </p:nvPicPr>
        <p:blipFill>
          <a:blip r:embed="rId2"/>
          <a:srcRect/>
          <a:stretch>
            <a:fillRect/>
          </a:stretch>
        </p:blipFill>
        <p:spPr>
          <a:xfrm>
            <a:off x="1600200" y="2057400"/>
            <a:ext cx="3200400" cy="3733800"/>
          </a:xfrm>
        </p:spPr>
      </p:pic>
      <p:sp>
        <p:nvSpPr>
          <p:cNvPr id="20485" name="Slide Number Placeholder 4"/>
          <p:cNvSpPr>
            <a:spLocks noGrp="1"/>
          </p:cNvSpPr>
          <p:nvPr>
            <p:ph type="sldNum" sz="quarter" idx="4294967295"/>
          </p:nvPr>
        </p:nvSpPr>
        <p:spPr bwMode="auto">
          <a:xfrm>
            <a:off x="0" y="6210300"/>
            <a:ext cx="457200" cy="457200"/>
          </a:xfrm>
          <a:prstGeom prst="ellipse">
            <a:avLst/>
          </a:prstGeom>
          <a:noFill/>
          <a:ln>
            <a:miter lim="800000"/>
            <a:headEnd/>
            <a:tailEnd/>
          </a:ln>
        </p:spPr>
        <p:txBody>
          <a:bodyPr wrap="square" numCol="1" anchorCtr="0" compatLnSpc="1">
            <a:prstTxWarp prst="textNoShape">
              <a:avLst/>
            </a:prstTxWarp>
          </a:bodyPr>
          <a:lstStyle/>
          <a:p>
            <a:fld id="{5969BAED-AB2B-3F40-9114-4A20AD37649B}" type="slidenum">
              <a:rPr lang="en-GB"/>
              <a:pPr/>
              <a:t>14</a:t>
            </a:fld>
            <a:endParaRPr lang="en-GB"/>
          </a:p>
        </p:txBody>
      </p:sp>
      <p:pic>
        <p:nvPicPr>
          <p:cNvPr id="20484" name="Picture 4" descr="Picture 7.png"/>
          <p:cNvPicPr>
            <a:picLocks noChangeAspect="1"/>
          </p:cNvPicPr>
          <p:nvPr/>
        </p:nvPicPr>
        <p:blipFill>
          <a:blip r:embed="rId3"/>
          <a:srcRect/>
          <a:stretch>
            <a:fillRect/>
          </a:stretch>
        </p:blipFill>
        <p:spPr bwMode="auto">
          <a:xfrm flipH="1">
            <a:off x="4953000" y="2057400"/>
            <a:ext cx="2743200"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1746" name="Picture 2" descr="conversation3"/>
          <p:cNvPicPr>
            <a:picLocks noChangeAspect="1" noChangeArrowheads="1"/>
          </p:cNvPicPr>
          <p:nvPr/>
        </p:nvPicPr>
        <p:blipFill>
          <a:blip r:embed="rId2"/>
          <a:srcRect/>
          <a:stretch>
            <a:fillRect/>
          </a:stretch>
        </p:blipFill>
        <p:spPr bwMode="auto">
          <a:xfrm>
            <a:off x="1125538" y="1855788"/>
            <a:ext cx="7467600" cy="3733800"/>
          </a:xfrm>
          <a:prstGeom prst="rect">
            <a:avLst/>
          </a:prstGeom>
          <a:noFill/>
        </p:spPr>
      </p:pic>
      <p:sp>
        <p:nvSpPr>
          <p:cNvPr id="31747" name="Line 3"/>
          <p:cNvSpPr>
            <a:spLocks noChangeShapeType="1"/>
          </p:cNvSpPr>
          <p:nvPr/>
        </p:nvSpPr>
        <p:spPr bwMode="auto">
          <a:xfrm>
            <a:off x="4859338" y="5589588"/>
            <a:ext cx="0" cy="360362"/>
          </a:xfrm>
          <a:prstGeom prst="line">
            <a:avLst/>
          </a:prstGeom>
          <a:noFill/>
          <a:ln w="38100">
            <a:solidFill>
              <a:schemeClr val="bg1"/>
            </a:solidFill>
            <a:prstDash val="lgDashDotDot"/>
            <a:round/>
            <a:headEnd/>
            <a:tailEnd/>
          </a:ln>
          <a:effectLst/>
        </p:spPr>
        <p:txBody>
          <a:bodyPr>
            <a:prstTxWarp prst="textNoShape">
              <a:avLst/>
            </a:prstTxWarp>
          </a:bodyPr>
          <a:lstStyle/>
          <a:p>
            <a:endParaRPr lang="en-US"/>
          </a:p>
        </p:txBody>
      </p:sp>
      <p:sp>
        <p:nvSpPr>
          <p:cNvPr id="4" name="Slide Number Placeholder 3"/>
          <p:cNvSpPr>
            <a:spLocks noGrp="1"/>
          </p:cNvSpPr>
          <p:nvPr>
            <p:ph type="sldNum" sz="quarter" idx="12"/>
          </p:nvPr>
        </p:nvSpPr>
        <p:spPr/>
        <p:txBody>
          <a:bodyPr/>
          <a:lstStyle/>
          <a:p>
            <a:fld id="{842F850A-4A72-C14F-8331-B25C1A3C346D}" type="slidenum">
              <a:rPr lang="en-ZA" smtClean="0"/>
              <a:pPr/>
              <a:t>15</a:t>
            </a:fld>
            <a:endParaRPr lang="en-ZA"/>
          </a:p>
        </p:txBody>
      </p:sp>
      <p:sp>
        <p:nvSpPr>
          <p:cNvPr id="5" name="Title 1"/>
          <p:cNvSpPr txBox="1">
            <a:spLocks/>
          </p:cNvSpPr>
          <p:nvPr/>
        </p:nvSpPr>
        <p:spPr>
          <a:xfrm>
            <a:off x="914400" y="228601"/>
            <a:ext cx="7313613" cy="1264024"/>
          </a:xfrm>
          <a:prstGeom prst="rect">
            <a:avLst/>
          </a:prstGeom>
          <a:scene3d>
            <a:camera prst="orthographicFront"/>
            <a:lightRig rig="chilly" dir="t"/>
          </a:scene3d>
          <a:sp3d extrusionH="12700">
            <a:extrusionClr>
              <a:schemeClr val="bg1"/>
            </a:extrusionClr>
          </a:sp3d>
        </p:spPr>
        <p:txBody>
          <a:bodyPr vert="horz" lIns="91440" tIns="45720" rIns="91440" bIns="45720" rtlCol="0" anchor="ctr">
            <a:noAutofit/>
            <a:sp3d extrusionH="12700">
              <a:extrusionClr>
                <a:schemeClr val="bg1"/>
              </a:extrusionClr>
            </a:sp3d>
          </a:bodyPr>
          <a:lstStyle/>
          <a:p>
            <a:pPr marL="0" marR="0" lvl="0" indent="0" algn="ctr" defTabSz="914400" rtl="0" eaLnBrk="1" fontAlgn="auto" latinLnBrk="0" hangingPunct="1">
              <a:lnSpc>
                <a:spcPts val="5600"/>
              </a:lnSpc>
              <a:spcBef>
                <a:spcPct val="0"/>
              </a:spcBef>
              <a:spcAft>
                <a:spcPts val="0"/>
              </a:spcAft>
              <a:buClrTx/>
              <a:buSzTx/>
              <a:buFontTx/>
              <a:buNone/>
              <a:tabLst/>
              <a:defRPr/>
            </a:pPr>
            <a:r>
              <a:rPr kumimoji="0" lang="en-US" sz="5400" b="1" i="0" u="none" strike="noStrike" kern="1200" cap="none" spc="0" normalizeH="0" baseline="0" noProof="0" dirty="0" smtClean="0">
                <a:ln>
                  <a:noFill/>
                </a:ln>
                <a:gradFill>
                  <a:gsLst>
                    <a:gs pos="50000">
                      <a:schemeClr val="tx1">
                        <a:lumMod val="65000"/>
                        <a:lumOff val="35000"/>
                      </a:schemeClr>
                    </a:gs>
                    <a:gs pos="100000">
                      <a:schemeClr val="tx1">
                        <a:lumMod val="85000"/>
                        <a:lumOff val="15000"/>
                      </a:schemeClr>
                    </a:gs>
                  </a:gsLst>
                  <a:lin ang="5400000" scaled="0"/>
                </a:gradFill>
                <a:effectLst/>
                <a:uLnTx/>
                <a:uFillTx/>
                <a:latin typeface="+mj-lt"/>
                <a:ea typeface="+mj-ea"/>
                <a:cs typeface="+mj-cs"/>
              </a:rPr>
              <a:t>Transformation</a:t>
            </a:r>
            <a:r>
              <a:rPr kumimoji="0" lang="en-US" sz="5400" b="1" i="0" u="none" strike="noStrike" kern="1200" cap="none" spc="0" normalizeH="0" noProof="0" dirty="0" smtClean="0">
                <a:ln>
                  <a:noFill/>
                </a:ln>
                <a:gradFill>
                  <a:gsLst>
                    <a:gs pos="50000">
                      <a:schemeClr val="tx1">
                        <a:lumMod val="65000"/>
                        <a:lumOff val="35000"/>
                      </a:schemeClr>
                    </a:gs>
                    <a:gs pos="100000">
                      <a:schemeClr val="tx1">
                        <a:lumMod val="85000"/>
                        <a:lumOff val="15000"/>
                      </a:schemeClr>
                    </a:gs>
                  </a:gsLst>
                  <a:lin ang="5400000" scaled="0"/>
                </a:gradFill>
                <a:effectLst/>
                <a:uLnTx/>
                <a:uFillTx/>
                <a:latin typeface="+mj-lt"/>
                <a:ea typeface="+mj-ea"/>
                <a:cs typeface="+mj-cs"/>
              </a:rPr>
              <a:t> of mind</a:t>
            </a:r>
            <a:endParaRPr kumimoji="0" lang="en-US" sz="5400" b="1" i="0" u="none" strike="noStrike" kern="1200" cap="none" spc="0" normalizeH="0" baseline="0" noProof="0" dirty="0">
              <a:ln>
                <a:noFill/>
              </a:ln>
              <a:gradFill>
                <a:gsLst>
                  <a:gs pos="50000">
                    <a:schemeClr val="tx1">
                      <a:lumMod val="65000"/>
                      <a:lumOff val="35000"/>
                    </a:schemeClr>
                  </a:gs>
                  <a:gs pos="100000">
                    <a:schemeClr val="tx1">
                      <a:lumMod val="85000"/>
                      <a:lumOff val="15000"/>
                    </a:schemeClr>
                  </a:gs>
                </a:gsLst>
                <a:lin ang="5400000" scaled="0"/>
              </a:gra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9"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r>
              <a:rPr lang="en-ZA" dirty="0" smtClean="0"/>
              <a:t>Three reasons for using podcasts are</a:t>
            </a:r>
            <a:r>
              <a:rPr lang="en-US" dirty="0" smtClean="0"/>
              <a:t>:</a:t>
            </a:r>
            <a:endParaRPr lang="en-ZA" dirty="0" smtClean="0"/>
          </a:p>
          <a:p>
            <a:pPr lvl="1"/>
            <a:r>
              <a:rPr lang="en-ZA" dirty="0" smtClean="0"/>
              <a:t>making learning more flexible</a:t>
            </a:r>
            <a:r>
              <a:rPr lang="en-US" dirty="0" smtClean="0"/>
              <a:t> </a:t>
            </a:r>
          </a:p>
          <a:p>
            <a:pPr lvl="1"/>
            <a:r>
              <a:rPr lang="en-ZA" dirty="0" smtClean="0"/>
              <a:t>increasing the accessibility of learning materials</a:t>
            </a:r>
            <a:r>
              <a:rPr lang="en-US" dirty="0" smtClean="0"/>
              <a:t> </a:t>
            </a:r>
          </a:p>
          <a:p>
            <a:pPr lvl="1"/>
            <a:r>
              <a:rPr lang="en-ZA" dirty="0" smtClean="0"/>
              <a:t>enhancing students’ learning experiences (McGarr, 2009) </a:t>
            </a:r>
            <a:r>
              <a:rPr lang="en-US" dirty="0" smtClean="0"/>
              <a:t> </a:t>
            </a:r>
            <a:endParaRPr lang="en-US" dirty="0" smtClean="0">
              <a:cs typeface="ＭＳ Ｐゴシック" charset="-128"/>
            </a:endParaRPr>
          </a:p>
        </p:txBody>
      </p:sp>
      <p:sp>
        <p:nvSpPr>
          <p:cNvPr id="29700"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951D05D5-4F4F-414E-B717-D6976E7F8862}" type="slidenum">
              <a:rPr lang="en-US"/>
              <a:pPr/>
              <a:t>16</a:t>
            </a:fld>
            <a:endParaRPr lang="en-US"/>
          </a:p>
        </p:txBody>
      </p:sp>
      <p:sp>
        <p:nvSpPr>
          <p:cNvPr id="5" name="Title 4"/>
          <p:cNvSpPr>
            <a:spLocks noGrp="1"/>
          </p:cNvSpPr>
          <p:nvPr>
            <p:ph type="title"/>
          </p:nvPr>
        </p:nvSpPr>
        <p:spPr/>
        <p:txBody>
          <a:bodyPr/>
          <a:lstStyle/>
          <a:p>
            <a:r>
              <a:rPr lang="en-US" dirty="0" smtClean="0"/>
              <a:t>Podcasting and Learner Mobility</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a:xfrm>
            <a:off x="152400" y="381000"/>
            <a:ext cx="8229600" cy="990600"/>
          </a:xfrm>
        </p:spPr>
        <p:txBody>
          <a:bodyPr wrap="square" lIns="91440" tIns="45720" rIns="91440" bIns="45720" numCol="1" anchor="t" anchorCtr="0" compatLnSpc="1">
            <a:prstTxWarp prst="textNoShape">
              <a:avLst/>
            </a:prstTxWarp>
            <a:normAutofit/>
          </a:bodyPr>
          <a:lstStyle/>
          <a:p>
            <a:r>
              <a:rPr lang="en-US" sz="4000" dirty="0" smtClean="0">
                <a:effectLst>
                  <a:outerShdw blurRad="38100" dist="38100" dir="2700000" algn="tl">
                    <a:srgbClr val="DDDDDD"/>
                  </a:outerShdw>
                </a:effectLst>
              </a:rPr>
              <a:t>Case Study (Undergraduate)</a:t>
            </a:r>
            <a:endParaRPr lang="en-US" sz="4000" dirty="0">
              <a:effectLst>
                <a:outerShdw blurRad="38100" dist="38100" dir="2700000" algn="tl">
                  <a:srgbClr val="DDDDDD"/>
                </a:outerShdw>
              </a:effectLst>
            </a:endParaRPr>
          </a:p>
        </p:txBody>
      </p:sp>
      <p:sp>
        <p:nvSpPr>
          <p:cNvPr id="48132" name="Content Placeholder 2"/>
          <p:cNvSpPr>
            <a:spLocks noGrp="1"/>
          </p:cNvSpPr>
          <p:nvPr>
            <p:ph sz="half" idx="2"/>
          </p:nvPr>
        </p:nvSpPr>
        <p:spPr bwMode="auto">
          <a:xfrm>
            <a:off x="381000" y="1752600"/>
            <a:ext cx="4040188" cy="4114800"/>
          </a:xfrm>
          <a:noFill/>
          <a:ln>
            <a:miter lim="800000"/>
            <a:headEnd/>
            <a:tailEnd/>
          </a:ln>
        </p:spPr>
        <p:txBody>
          <a:bodyPr wrap="square" lIns="91440" tIns="45720" rIns="91440" bIns="45720" numCol="1" anchor="t" anchorCtr="0" compatLnSpc="1">
            <a:prstTxWarp prst="textNoShape">
              <a:avLst/>
            </a:prstTxWarp>
          </a:bodyPr>
          <a:lstStyle/>
          <a:p>
            <a:pPr lvl="1">
              <a:lnSpc>
                <a:spcPct val="90000"/>
              </a:lnSpc>
              <a:buFont typeface="Arial" charset="0"/>
              <a:buNone/>
            </a:pPr>
            <a:r>
              <a:rPr lang="en-ZA" dirty="0" smtClean="0"/>
              <a:t>Information Systems Dept</a:t>
            </a:r>
          </a:p>
          <a:p>
            <a:pPr lvl="1">
              <a:lnSpc>
                <a:spcPct val="90000"/>
              </a:lnSpc>
              <a:buFont typeface="Arial" charset="0"/>
              <a:buNone/>
            </a:pPr>
            <a:endParaRPr lang="en-ZA" dirty="0" smtClean="0"/>
          </a:p>
          <a:p>
            <a:pPr lvl="2">
              <a:lnSpc>
                <a:spcPct val="90000"/>
              </a:lnSpc>
            </a:pPr>
            <a:r>
              <a:rPr lang="en-ZA" sz="2000" dirty="0" smtClean="0"/>
              <a:t>2008-MP3</a:t>
            </a:r>
          </a:p>
          <a:p>
            <a:pPr lvl="3">
              <a:lnSpc>
                <a:spcPct val="90000"/>
              </a:lnSpc>
              <a:buFont typeface="Arial" charset="0"/>
              <a:buChar char="•"/>
            </a:pPr>
            <a:r>
              <a:rPr lang="en-ZA" sz="1800" dirty="0" smtClean="0"/>
              <a:t>428 1</a:t>
            </a:r>
            <a:r>
              <a:rPr lang="en-ZA" sz="1800" baseline="30000" dirty="0" smtClean="0"/>
              <a:t>st</a:t>
            </a:r>
            <a:r>
              <a:rPr lang="en-ZA" sz="1800" dirty="0" smtClean="0"/>
              <a:t> year students (28 tutors) </a:t>
            </a:r>
          </a:p>
          <a:p>
            <a:pPr lvl="3">
              <a:lnSpc>
                <a:spcPct val="90000"/>
              </a:lnSpc>
              <a:buFont typeface="Arial" charset="0"/>
              <a:buChar char="•"/>
            </a:pPr>
            <a:r>
              <a:rPr lang="en-ZA" sz="1800" dirty="0" smtClean="0"/>
              <a:t>Lectures; theory/prac in lecture theatre</a:t>
            </a:r>
          </a:p>
          <a:p>
            <a:pPr lvl="3">
              <a:lnSpc>
                <a:spcPct val="90000"/>
              </a:lnSpc>
              <a:buFont typeface="Wingdings" charset="2"/>
              <a:buChar char="v"/>
            </a:pPr>
            <a:endParaRPr lang="en-ZA" sz="1800" dirty="0" smtClean="0"/>
          </a:p>
          <a:p>
            <a:pPr lvl="2">
              <a:lnSpc>
                <a:spcPct val="90000"/>
              </a:lnSpc>
            </a:pPr>
            <a:r>
              <a:rPr lang="en-ZA" sz="2000" dirty="0" smtClean="0"/>
              <a:t>2009-MP4</a:t>
            </a:r>
          </a:p>
          <a:p>
            <a:pPr lvl="3">
              <a:lnSpc>
                <a:spcPct val="90000"/>
              </a:lnSpc>
              <a:buFont typeface="Arial" charset="0"/>
              <a:buChar char="•"/>
            </a:pPr>
            <a:r>
              <a:rPr lang="en-ZA" sz="1800" dirty="0" smtClean="0"/>
              <a:t>608 1</a:t>
            </a:r>
            <a:r>
              <a:rPr lang="en-ZA" sz="1800" baseline="30000" dirty="0" smtClean="0"/>
              <a:t>st</a:t>
            </a:r>
            <a:r>
              <a:rPr lang="en-ZA" sz="1800" dirty="0" smtClean="0"/>
              <a:t> year students (44 tutors) </a:t>
            </a:r>
          </a:p>
          <a:p>
            <a:pPr lvl="3">
              <a:lnSpc>
                <a:spcPct val="90000"/>
              </a:lnSpc>
              <a:buFont typeface="Arial" charset="0"/>
              <a:buChar char="•"/>
            </a:pPr>
            <a:r>
              <a:rPr lang="en-ZA" sz="1800" dirty="0" smtClean="0"/>
              <a:t>Lectures; theory/prac in computer lab</a:t>
            </a:r>
          </a:p>
          <a:p>
            <a:pPr marL="392113" indent="-273050"/>
            <a:endParaRPr lang="en-US" dirty="0" smtClean="0"/>
          </a:p>
        </p:txBody>
      </p:sp>
      <p:sp>
        <p:nvSpPr>
          <p:cNvPr id="48133" name="Text Placeholder 4"/>
          <p:cNvSpPr>
            <a:spLocks noGrp="1"/>
          </p:cNvSpPr>
          <p:nvPr>
            <p:ph type="body" sz="quarter" idx="3"/>
          </p:nvPr>
        </p:nvSpPr>
        <p:spPr bwMode="auto">
          <a:xfrm>
            <a:off x="4724400" y="1524000"/>
            <a:ext cx="4041775" cy="609600"/>
          </a:xfrm>
          <a:noFill/>
          <a:ln>
            <a:miter lim="800000"/>
            <a:headEnd/>
            <a:tailEnd/>
          </a:ln>
        </p:spPr>
        <p:txBody>
          <a:bodyPr wrap="square" lIns="91440" tIns="45720" rIns="91440" bIns="45720" numCol="1" anchorCtr="0" compatLnSpc="1">
            <a:prstTxWarp prst="textNoShape">
              <a:avLst/>
            </a:prstTxWarp>
          </a:bodyPr>
          <a:lstStyle/>
          <a:p>
            <a:pPr marL="63500"/>
            <a:r>
              <a:rPr lang="en-US" smtClean="0"/>
              <a:t>Pedagogy</a:t>
            </a:r>
          </a:p>
        </p:txBody>
      </p:sp>
      <p:sp>
        <p:nvSpPr>
          <p:cNvPr id="48134" name="Content Placeholder 5"/>
          <p:cNvSpPr>
            <a:spLocks noGrp="1"/>
          </p:cNvSpPr>
          <p:nvPr>
            <p:ph sz="quarter" idx="4"/>
          </p:nvPr>
        </p:nvSpPr>
        <p:spPr bwMode="auto">
          <a:xfrm>
            <a:off x="4724400" y="2286000"/>
            <a:ext cx="4041775" cy="2590800"/>
          </a:xfrm>
          <a:noFill/>
          <a:ln>
            <a:miter lim="800000"/>
            <a:headEnd/>
            <a:tailEnd/>
          </a:ln>
        </p:spPr>
        <p:txBody>
          <a:bodyPr wrap="square" lIns="91440" tIns="45720" rIns="91440" bIns="45720" numCol="1" anchor="t" anchorCtr="0" compatLnSpc="1">
            <a:prstTxWarp prst="textNoShape">
              <a:avLst/>
            </a:prstTxWarp>
          </a:bodyPr>
          <a:lstStyle/>
          <a:p>
            <a:pPr marL="392113" indent="-273050">
              <a:lnSpc>
                <a:spcPct val="90000"/>
              </a:lnSpc>
              <a:buSzPct val="65000"/>
            </a:pPr>
            <a:r>
              <a:rPr lang="en-ZA" smtClean="0"/>
              <a:t>Podcasts in pedagogy loosely coupled</a:t>
            </a:r>
          </a:p>
          <a:p>
            <a:pPr marL="392113" indent="-273050">
              <a:lnSpc>
                <a:spcPct val="90000"/>
              </a:lnSpc>
              <a:buSzPct val="65000"/>
            </a:pPr>
            <a:r>
              <a:rPr lang="en-ZA" smtClean="0"/>
              <a:t>Didactic teaching approach</a:t>
            </a:r>
          </a:p>
          <a:p>
            <a:pPr marL="392113" indent="-273050">
              <a:lnSpc>
                <a:spcPct val="90000"/>
              </a:lnSpc>
              <a:buSzPct val="65000"/>
            </a:pPr>
            <a:r>
              <a:rPr lang="en-ZA" smtClean="0"/>
              <a:t>Learner choice and flexibility high </a:t>
            </a:r>
          </a:p>
          <a:p>
            <a:pPr marL="392113" indent="-273050"/>
            <a:endParaRPr lang="en-US" smtClean="0"/>
          </a:p>
        </p:txBody>
      </p:sp>
      <p:pic>
        <p:nvPicPr>
          <p:cNvPr id="48135" name="Picture 12"/>
          <p:cNvPicPr>
            <a:picLocks noChangeAspect="1" noChangeArrowheads="1"/>
          </p:cNvPicPr>
          <p:nvPr/>
        </p:nvPicPr>
        <p:blipFill>
          <a:blip r:embed="rId2"/>
          <a:srcRect/>
          <a:stretch>
            <a:fillRect/>
          </a:stretch>
        </p:blipFill>
        <p:spPr bwMode="auto">
          <a:xfrm>
            <a:off x="4953000" y="4724400"/>
            <a:ext cx="1828800" cy="1828800"/>
          </a:xfrm>
          <a:prstGeom prst="rect">
            <a:avLst/>
          </a:prstGeom>
          <a:noFill/>
          <a:ln w="9525">
            <a:noFill/>
            <a:miter lim="800000"/>
            <a:headEnd/>
            <a:tailEnd/>
          </a:ln>
        </p:spPr>
      </p:pic>
      <p:pic>
        <p:nvPicPr>
          <p:cNvPr id="48136" name="Picture 10"/>
          <p:cNvPicPr>
            <a:picLocks noChangeAspect="1" noChangeArrowheads="1"/>
          </p:cNvPicPr>
          <p:nvPr/>
        </p:nvPicPr>
        <p:blipFill>
          <a:blip r:embed="rId3"/>
          <a:srcRect/>
          <a:stretch>
            <a:fillRect/>
          </a:stretch>
        </p:blipFill>
        <p:spPr bwMode="auto">
          <a:xfrm>
            <a:off x="7010400" y="4724400"/>
            <a:ext cx="1870075" cy="1870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a:xfrm>
            <a:off x="152400" y="381000"/>
            <a:ext cx="8229600" cy="914400"/>
          </a:xfrm>
        </p:spPr>
        <p:txBody>
          <a:bodyPr wrap="square" lIns="91440" tIns="45720" rIns="91440" bIns="45720" numCol="1" anchor="t" anchorCtr="0" compatLnSpc="1">
            <a:prstTxWarp prst="textNoShape">
              <a:avLst/>
            </a:prstTxWarp>
            <a:normAutofit/>
          </a:bodyPr>
          <a:lstStyle/>
          <a:p>
            <a:r>
              <a:rPr lang="en-US" sz="4000" dirty="0" smtClean="0">
                <a:effectLst>
                  <a:outerShdw blurRad="38100" dist="38100" dir="2700000" algn="tl">
                    <a:srgbClr val="DDDDDD"/>
                  </a:outerShdw>
                </a:effectLst>
              </a:rPr>
              <a:t>Case Study (Postgraduate)</a:t>
            </a:r>
            <a:endParaRPr lang="en-US" sz="4000" dirty="0">
              <a:effectLst>
                <a:outerShdw blurRad="38100" dist="38100" dir="2700000" algn="tl">
                  <a:srgbClr val="DDDDDD"/>
                </a:outerShdw>
              </a:effectLst>
            </a:endParaRPr>
          </a:p>
        </p:txBody>
      </p:sp>
      <p:sp>
        <p:nvSpPr>
          <p:cNvPr id="49156" name="Content Placeholder 3"/>
          <p:cNvSpPr>
            <a:spLocks noGrp="1"/>
          </p:cNvSpPr>
          <p:nvPr>
            <p:ph sz="half" idx="2"/>
          </p:nvPr>
        </p:nvSpPr>
        <p:spPr bwMode="auto">
          <a:xfrm>
            <a:off x="457200" y="1752600"/>
            <a:ext cx="4040188" cy="4267200"/>
          </a:xfrm>
          <a:noFill/>
          <a:ln>
            <a:miter lim="800000"/>
            <a:headEnd/>
            <a:tailEnd/>
          </a:ln>
        </p:spPr>
        <p:txBody>
          <a:bodyPr wrap="square" lIns="91440" tIns="45720" rIns="91440" bIns="45720" numCol="1" anchor="t" anchorCtr="0" compatLnSpc="1">
            <a:prstTxWarp prst="textNoShape">
              <a:avLst/>
            </a:prstTxWarp>
          </a:bodyPr>
          <a:lstStyle/>
          <a:p>
            <a:pPr marL="392113" indent="-273050">
              <a:lnSpc>
                <a:spcPct val="90000"/>
              </a:lnSpc>
              <a:buFont typeface="Arial" charset="0"/>
              <a:buNone/>
            </a:pPr>
            <a:r>
              <a:rPr lang="en-ZA" sz="2000" dirty="0" smtClean="0"/>
              <a:t>Graduate School of Humanities; School of Education</a:t>
            </a:r>
          </a:p>
          <a:p>
            <a:pPr marL="392113" indent="-273050">
              <a:lnSpc>
                <a:spcPct val="90000"/>
              </a:lnSpc>
              <a:buFont typeface="Arial" charset="0"/>
              <a:buNone/>
            </a:pPr>
            <a:endParaRPr lang="en-ZA" sz="2000" dirty="0" smtClean="0"/>
          </a:p>
          <a:p>
            <a:pPr lvl="2">
              <a:lnSpc>
                <a:spcPct val="90000"/>
              </a:lnSpc>
            </a:pPr>
            <a:r>
              <a:rPr lang="en-ZA" sz="2000" dirty="0" smtClean="0"/>
              <a:t>2008</a:t>
            </a:r>
          </a:p>
          <a:p>
            <a:pPr lvl="3">
              <a:lnSpc>
                <a:spcPct val="90000"/>
              </a:lnSpc>
              <a:buFont typeface="Arial" charset="0"/>
              <a:buChar char="•"/>
            </a:pPr>
            <a:r>
              <a:rPr lang="en-ZA" sz="1800" dirty="0" smtClean="0"/>
              <a:t>16 postgraduate students</a:t>
            </a:r>
          </a:p>
          <a:p>
            <a:pPr lvl="3">
              <a:lnSpc>
                <a:spcPct val="90000"/>
              </a:lnSpc>
              <a:buFont typeface="Arial" charset="0"/>
              <a:buChar char="•"/>
            </a:pPr>
            <a:r>
              <a:rPr lang="en-ZA" sz="1800" dirty="0" smtClean="0"/>
              <a:t>8 week module (4-7PM Tues &amp; Thurs)</a:t>
            </a:r>
          </a:p>
          <a:p>
            <a:pPr lvl="3">
              <a:lnSpc>
                <a:spcPct val="90000"/>
              </a:lnSpc>
              <a:buFont typeface="Wingdings" charset="2"/>
              <a:buChar char="v"/>
            </a:pPr>
            <a:endParaRPr lang="en-ZA" sz="1800" dirty="0" smtClean="0"/>
          </a:p>
          <a:p>
            <a:pPr lvl="2">
              <a:lnSpc>
                <a:spcPct val="90000"/>
              </a:lnSpc>
            </a:pPr>
            <a:r>
              <a:rPr lang="en-ZA" sz="2000" dirty="0" smtClean="0"/>
              <a:t>2009 </a:t>
            </a:r>
          </a:p>
          <a:p>
            <a:pPr lvl="3">
              <a:lnSpc>
                <a:spcPct val="90000"/>
              </a:lnSpc>
              <a:buFont typeface="Arial" charset="0"/>
              <a:buChar char="•"/>
            </a:pPr>
            <a:r>
              <a:rPr lang="en-ZA" sz="1800" dirty="0" smtClean="0"/>
              <a:t>18 postgraduate students</a:t>
            </a:r>
          </a:p>
          <a:p>
            <a:pPr lvl="3">
              <a:lnSpc>
                <a:spcPct val="90000"/>
              </a:lnSpc>
              <a:buFont typeface="Arial" charset="0"/>
              <a:buChar char="•"/>
            </a:pPr>
            <a:r>
              <a:rPr lang="en-ZA" sz="1800" dirty="0" smtClean="0"/>
              <a:t>1 week block release module (Mon-Sat)</a:t>
            </a:r>
          </a:p>
          <a:p>
            <a:pPr marL="392113" indent="-273050"/>
            <a:endParaRPr lang="en-US" dirty="0" smtClean="0"/>
          </a:p>
        </p:txBody>
      </p:sp>
      <p:sp>
        <p:nvSpPr>
          <p:cNvPr id="49157" name="Text Placeholder 4"/>
          <p:cNvSpPr>
            <a:spLocks noGrp="1"/>
          </p:cNvSpPr>
          <p:nvPr>
            <p:ph type="body" sz="quarter" idx="3"/>
          </p:nvPr>
        </p:nvSpPr>
        <p:spPr bwMode="auto">
          <a:xfrm>
            <a:off x="4648200" y="1676400"/>
            <a:ext cx="4041775" cy="533400"/>
          </a:xfrm>
          <a:noFill/>
          <a:ln>
            <a:miter lim="800000"/>
            <a:headEnd/>
            <a:tailEnd/>
          </a:ln>
        </p:spPr>
        <p:txBody>
          <a:bodyPr wrap="square" lIns="91440" tIns="45720" rIns="91440" bIns="45720" numCol="1" anchorCtr="0" compatLnSpc="1">
            <a:prstTxWarp prst="textNoShape">
              <a:avLst/>
            </a:prstTxWarp>
          </a:bodyPr>
          <a:lstStyle/>
          <a:p>
            <a:pPr marL="63500"/>
            <a:r>
              <a:rPr lang="en-US" smtClean="0"/>
              <a:t>Pedagogy</a:t>
            </a:r>
          </a:p>
        </p:txBody>
      </p:sp>
      <p:sp>
        <p:nvSpPr>
          <p:cNvPr id="49158" name="Content Placeholder 5"/>
          <p:cNvSpPr>
            <a:spLocks noGrp="1"/>
          </p:cNvSpPr>
          <p:nvPr>
            <p:ph sz="quarter" idx="4"/>
          </p:nvPr>
        </p:nvSpPr>
        <p:spPr bwMode="auto">
          <a:xfrm>
            <a:off x="4572000" y="2209800"/>
            <a:ext cx="4041775" cy="2514600"/>
          </a:xfrm>
          <a:noFill/>
          <a:ln>
            <a:miter lim="800000"/>
            <a:headEnd/>
            <a:tailEnd/>
          </a:ln>
        </p:spPr>
        <p:txBody>
          <a:bodyPr wrap="square" lIns="91440" tIns="45720" rIns="91440" bIns="45720" numCol="1" anchor="t" anchorCtr="0" compatLnSpc="1">
            <a:prstTxWarp prst="textNoShape">
              <a:avLst/>
            </a:prstTxWarp>
          </a:bodyPr>
          <a:lstStyle/>
          <a:p>
            <a:pPr marL="392113" indent="-273050">
              <a:lnSpc>
                <a:spcPct val="90000"/>
              </a:lnSpc>
            </a:pPr>
            <a:r>
              <a:rPr lang="en-ZA" smtClean="0"/>
              <a:t>Podcasts in pedagogy tightly coupled</a:t>
            </a:r>
          </a:p>
          <a:p>
            <a:pPr marL="392113" indent="-273050">
              <a:lnSpc>
                <a:spcPct val="90000"/>
              </a:lnSpc>
            </a:pPr>
            <a:r>
              <a:rPr lang="en-ZA" smtClean="0"/>
              <a:t>Reflective learning teaching approach</a:t>
            </a:r>
          </a:p>
          <a:p>
            <a:pPr marL="392113" indent="-273050">
              <a:lnSpc>
                <a:spcPct val="90000"/>
              </a:lnSpc>
            </a:pPr>
            <a:r>
              <a:rPr lang="en-ZA" smtClean="0"/>
              <a:t>Learner choice and flexibility medium </a:t>
            </a:r>
          </a:p>
          <a:p>
            <a:pPr marL="392113" indent="-273050"/>
            <a:endParaRPr lang="en-US" smtClean="0"/>
          </a:p>
        </p:txBody>
      </p:sp>
      <p:pic>
        <p:nvPicPr>
          <p:cNvPr id="49159" name="Picture 8" descr="C:\Documents and Settings\Administrator.OWNER-5AE5134C2\Desktop\iPod_image.JPG"/>
          <p:cNvPicPr>
            <a:picLocks noChangeAspect="1" noChangeArrowheads="1"/>
          </p:cNvPicPr>
          <p:nvPr/>
        </p:nvPicPr>
        <p:blipFill>
          <a:blip r:embed="rId2"/>
          <a:srcRect/>
          <a:stretch>
            <a:fillRect/>
          </a:stretch>
        </p:blipFill>
        <p:spPr bwMode="auto">
          <a:xfrm>
            <a:off x="5257800" y="4876800"/>
            <a:ext cx="3152775" cy="1733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r>
              <a:rPr lang="en-US" dirty="0" smtClean="0"/>
              <a:t>Teaching Strategies for Podcast</a:t>
            </a:r>
          </a:p>
        </p:txBody>
      </p:sp>
      <p:graphicFrame>
        <p:nvGraphicFramePr>
          <p:cNvPr id="7" name="Content Placeholder 6"/>
          <p:cNvGraphicFramePr>
            <a:graphicFrameLocks noGrp="1"/>
          </p:cNvGraphicFramePr>
          <p:nvPr>
            <p:ph idx="1"/>
          </p:nvPr>
        </p:nvGraphicFramePr>
        <p:xfrm>
          <a:off x="304800" y="1438275"/>
          <a:ext cx="8610600" cy="4589145"/>
        </p:xfrm>
        <a:graphic>
          <a:graphicData uri="http://schemas.openxmlformats.org/drawingml/2006/table">
            <a:tbl>
              <a:tblPr/>
              <a:tblGrid>
                <a:gridCol w="1276350"/>
                <a:gridCol w="4464050"/>
                <a:gridCol w="2870200"/>
              </a:tblGrid>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charset="0"/>
                          <a:ea typeface="Arial" charset="0"/>
                          <a:cs typeface="Arial" charset="0"/>
                        </a:rPr>
                        <a:t>Type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charset="0"/>
                          <a:ea typeface="Arial" charset="0"/>
                          <a:cs typeface="Arial" charset="0"/>
                        </a:rPr>
                        <a:t>Teaching Strategy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charset="0"/>
                          <a:ea typeface="Arial" charset="0"/>
                          <a:cs typeface="Arial" charset="0"/>
                        </a:rPr>
                        <a:t>Comment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Arial" charset="0"/>
                          <a:cs typeface="Arial" charset="0"/>
                        </a:rPr>
                        <a:t>Under-graduate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charset="0"/>
                          <a:ea typeface="Arial" charset="0"/>
                          <a:cs typeface="Arial" charset="0"/>
                        </a:rPr>
                        <a:t>Personalised teaching through listening to podcasts on mobile devices </a:t>
                      </a:r>
                      <a:r>
                        <a:rPr kumimoji="0" lang="en-GB" sz="1800" b="0" i="1" u="none" strike="noStrike" cap="none" normalizeH="0" baseline="0" smtClean="0">
                          <a:ln>
                            <a:noFill/>
                          </a:ln>
                          <a:solidFill>
                            <a:srgbClr val="000000"/>
                          </a:solidFill>
                          <a:effectLst/>
                          <a:latin typeface="Calibri" charset="0"/>
                          <a:ea typeface="Arial" charset="0"/>
                          <a:cs typeface="Arial" charset="0"/>
                        </a:rPr>
                        <a:t>(personal tutor metaphor)</a:t>
                      </a:r>
                    </a:p>
                    <a:p>
                      <a:pPr marL="0" marR="0" lvl="0" indent="0" algn="l" defTabSz="4572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charset="0"/>
                          <a:ea typeface="Arial" charset="0"/>
                          <a:cs typeface="Arial" charset="0"/>
                        </a:rPr>
                        <a:t>Student who struggle to understand English and / or accents listen to lectures again &amp; again to enhance their understanding of lecture content </a:t>
                      </a:r>
                      <a:r>
                        <a:rPr kumimoji="0" lang="en-GB" sz="1800" b="0" i="1" u="none" strike="noStrike" cap="none" normalizeH="0" baseline="0" smtClean="0">
                          <a:ln>
                            <a:noFill/>
                          </a:ln>
                          <a:solidFill>
                            <a:srgbClr val="000000"/>
                          </a:solidFill>
                          <a:effectLst/>
                          <a:latin typeface="Calibri" charset="0"/>
                          <a:ea typeface="Arial" charset="0"/>
                          <a:cs typeface="Arial" charset="0"/>
                        </a:rPr>
                        <a:t>(self-pacing &amp; confidence building)</a:t>
                      </a:r>
                      <a:endParaRPr kumimoji="0" lang="en-US" sz="1800" b="0" i="1" u="none" strike="noStrike" cap="none" normalizeH="0" baseline="0" smtClean="0">
                        <a:ln>
                          <a:noFill/>
                        </a:ln>
                        <a:solidFill>
                          <a:schemeClr val="tx1"/>
                        </a:solidFill>
                        <a:effectLst/>
                        <a:latin typeface="Calibri" charset="0"/>
                        <a:ea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ZA" sz="1800" b="0" i="0" u="none" strike="noStrike" cap="none" normalizeH="0" baseline="0" smtClean="0">
                          <a:ln>
                            <a:noFill/>
                          </a:ln>
                          <a:solidFill>
                            <a:srgbClr val="000000"/>
                          </a:solidFill>
                          <a:effectLst/>
                          <a:latin typeface="Calibri" charset="0"/>
                          <a:ea typeface="ＭＳ Ｐゴシック" charset="-128"/>
                          <a:cs typeface="ＭＳ Ｐゴシック" charset="-128"/>
                        </a:rPr>
                        <a:t>Frequently accessed podcasts represent a topic of interest to students </a:t>
                      </a:r>
                      <a:r>
                        <a:rPr kumimoji="0" lang="en-ZA" sz="1800" b="0" i="1" u="none" strike="noStrike" cap="none" normalizeH="0" baseline="0" smtClean="0">
                          <a:ln>
                            <a:noFill/>
                          </a:ln>
                          <a:solidFill>
                            <a:srgbClr val="000000"/>
                          </a:solidFill>
                          <a:effectLst/>
                          <a:latin typeface="Calibri" charset="0"/>
                          <a:ea typeface="ＭＳ Ｐゴシック" charset="-128"/>
                          <a:cs typeface="ＭＳ Ｐゴシック" charset="-128"/>
                        </a:rPr>
                        <a:t>(feedback to educator)</a:t>
                      </a:r>
                    </a:p>
                    <a:p>
                      <a:pPr marL="0" marR="0" lvl="0" indent="0" algn="l" defTabSz="457200" rtl="0" eaLnBrk="1" fontAlgn="base" latinLnBrk="0" hangingPunct="1">
                        <a:lnSpc>
                          <a:spcPct val="100000"/>
                        </a:lnSpc>
                        <a:spcBef>
                          <a:spcPct val="0"/>
                        </a:spcBef>
                        <a:spcAft>
                          <a:spcPct val="0"/>
                        </a:spcAft>
                        <a:buClrTx/>
                        <a:buSzTx/>
                        <a:buFontTx/>
                        <a:buNone/>
                        <a:tabLst/>
                      </a:pPr>
                      <a:r>
                        <a:rPr kumimoji="0" lang="en-ZA" sz="1800" b="0" i="0" u="none" strike="noStrike" cap="none" normalizeH="0" baseline="0" smtClean="0">
                          <a:ln>
                            <a:noFill/>
                          </a:ln>
                          <a:solidFill>
                            <a:srgbClr val="000000"/>
                          </a:solidFill>
                          <a:effectLst/>
                          <a:latin typeface="Calibri" charset="0"/>
                          <a:ea typeface="ＭＳ Ｐゴシック" charset="-128"/>
                          <a:cs typeface="ＭＳ Ｐゴシック" charset="-128"/>
                        </a:rPr>
                        <a:t>Both student &amp; educators may want to share these resources or recommend them </a:t>
                      </a:r>
                      <a:r>
                        <a:rPr kumimoji="0" lang="en-ZA" sz="1800" b="0" i="1" u="none" strike="noStrike" cap="none" normalizeH="0" baseline="0" smtClean="0">
                          <a:ln>
                            <a:noFill/>
                          </a:ln>
                          <a:solidFill>
                            <a:srgbClr val="000000"/>
                          </a:solidFill>
                          <a:effectLst/>
                          <a:latin typeface="Calibri" charset="0"/>
                          <a:ea typeface="ＭＳ Ｐゴシック" charset="-128"/>
                          <a:cs typeface="ＭＳ Ｐゴシック" charset="-128"/>
                        </a:rPr>
                        <a:t>(evidence based reuse)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Arial" charset="0"/>
                          <a:cs typeface="Arial" charset="0"/>
                        </a:rPr>
                        <a:t>Post-graduate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charset="0"/>
                          <a:ea typeface="Arial" charset="0"/>
                          <a:cs typeface="Arial" charset="0"/>
                        </a:rPr>
                        <a:t>Students use podcasts to scaffold reflective learning </a:t>
                      </a:r>
                      <a:r>
                        <a:rPr kumimoji="0" lang="en-GB" sz="1800" b="0" i="1" u="none" strike="noStrike" cap="none" normalizeH="0" baseline="0" smtClean="0">
                          <a:ln>
                            <a:noFill/>
                          </a:ln>
                          <a:solidFill>
                            <a:srgbClr val="000000"/>
                          </a:solidFill>
                          <a:effectLst/>
                          <a:latin typeface="Calibri" charset="0"/>
                          <a:ea typeface="Arial" charset="0"/>
                          <a:cs typeface="Arial" charset="0"/>
                        </a:rPr>
                        <a:t>(deep learning)</a:t>
                      </a:r>
                    </a:p>
                    <a:p>
                      <a:pPr marL="0" marR="0" lvl="0" indent="0" algn="l" defTabSz="4572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charset="0"/>
                          <a:ea typeface="Arial" charset="0"/>
                          <a:cs typeface="Arial" charset="0"/>
                        </a:rPr>
                        <a:t>Create podcasts as portfolios of work </a:t>
                      </a:r>
                      <a:r>
                        <a:rPr kumimoji="0" lang="en-GB" sz="1800" b="0" i="1" u="none" strike="noStrike" cap="none" normalizeH="0" baseline="0" smtClean="0">
                          <a:ln>
                            <a:noFill/>
                          </a:ln>
                          <a:solidFill>
                            <a:srgbClr val="000000"/>
                          </a:solidFill>
                          <a:effectLst/>
                          <a:latin typeface="Calibri" charset="0"/>
                          <a:ea typeface="Arial" charset="0"/>
                          <a:cs typeface="Arial" charset="0"/>
                        </a:rPr>
                        <a:t>(constructivist learning)</a:t>
                      </a:r>
                      <a:endParaRPr kumimoji="0" lang="en-US" sz="1800" b="0" i="1" u="none" strike="noStrike" cap="none" normalizeH="0" baseline="0" smtClean="0">
                        <a:ln>
                          <a:noFill/>
                        </a:ln>
                        <a:solidFill>
                          <a:schemeClr val="tx1"/>
                        </a:solidFill>
                        <a:effectLst/>
                        <a:latin typeface="Calibri" charset="0"/>
                        <a:ea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ZA" sz="1800" b="0" i="0" u="none" strike="noStrike" cap="none" normalizeH="0" baseline="0" smtClean="0">
                          <a:ln>
                            <a:noFill/>
                          </a:ln>
                          <a:solidFill>
                            <a:srgbClr val="000000"/>
                          </a:solidFill>
                          <a:effectLst/>
                          <a:latin typeface="Calibri" charset="0"/>
                          <a:ea typeface="ＭＳ Ｐゴシック" charset="-128"/>
                          <a:cs typeface="ＭＳ Ｐゴシック" charset="-128"/>
                        </a:rPr>
                        <a:t>Self ranking of podcasts by frequency of use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Calibri" charset="0"/>
                          <a:ea typeface="Arial" charset="0"/>
                          <a:cs typeface="Arial" charset="0"/>
                        </a:rPr>
                        <a:t>(summative evaluation)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charset="0"/>
                        <a:ea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charset="0"/>
                        <a:ea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charset="0"/>
                        <a:ea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charset="0"/>
                        <a:ea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charset="0"/>
                        <a:ea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charset="0"/>
                        <a:ea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0205"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C27506C8-2413-D941-9A6C-2199CFB0D884}" type="slidenum">
              <a:rPr lang="en-US"/>
              <a:pPr/>
              <a:t>19</a:t>
            </a:fld>
            <a:endParaRPr lang="en-US"/>
          </a:p>
        </p:txBody>
      </p:sp>
      <p:sp>
        <p:nvSpPr>
          <p:cNvPr id="5" name="Title 1"/>
          <p:cNvSpPr txBox="1">
            <a:spLocks/>
          </p:cNvSpPr>
          <p:nvPr/>
        </p:nvSpPr>
        <p:spPr bwMode="auto">
          <a:xfrm>
            <a:off x="152400" y="381000"/>
            <a:ext cx="8229600" cy="914400"/>
          </a:xfrm>
          <a:prstGeom prst="rect">
            <a:avLst/>
          </a:prstGeom>
          <a:solidFill>
            <a:srgbClr val="000099"/>
          </a:solid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4000" kern="0" dirty="0" smtClean="0">
                <a:solidFill>
                  <a:schemeClr val="bg1"/>
                </a:solidFill>
                <a:effectLst>
                  <a:outerShdw blurRad="38100" dist="38100" dir="2700000" algn="tl">
                    <a:srgbClr val="DDDDDD"/>
                  </a:outerShdw>
                </a:effectLst>
                <a:latin typeface="+mj-lt"/>
                <a:ea typeface="+mj-ea"/>
                <a:cs typeface="+mj-cs"/>
              </a:rPr>
              <a:t>Comparing Teaching Approaches </a:t>
            </a:r>
            <a:endParaRPr kumimoji="0" lang="en-US" sz="4000" b="0" i="0" u="none" strike="noStrike" kern="0" cap="none" spc="0" normalizeH="0" baseline="0" noProof="0" dirty="0" smtClean="0">
              <a:ln>
                <a:noFill/>
              </a:ln>
              <a:solidFill>
                <a:schemeClr val="bg1"/>
              </a:solidFill>
              <a:effectLst>
                <a:outerShdw blurRad="38100" dist="38100" dir="2700000" algn="tl">
                  <a:srgbClr val="DDDDDD"/>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SMS Questions on Today’s lecture</a:t>
            </a:r>
            <a:endParaRPr lang="en-US" dirty="0"/>
          </a:p>
        </p:txBody>
      </p:sp>
      <p:sp>
        <p:nvSpPr>
          <p:cNvPr id="3" name="Content Placeholder 2"/>
          <p:cNvSpPr>
            <a:spLocks noGrp="1"/>
          </p:cNvSpPr>
          <p:nvPr>
            <p:ph idx="1"/>
          </p:nvPr>
        </p:nvSpPr>
        <p:spPr/>
        <p:txBody>
          <a:bodyPr/>
          <a:lstStyle/>
          <a:p>
            <a:r>
              <a:rPr lang="en-US" dirty="0" smtClean="0"/>
              <a:t>Our course is called: edn6099</a:t>
            </a:r>
          </a:p>
          <a:p>
            <a:r>
              <a:rPr lang="en-US" dirty="0" smtClean="0"/>
              <a:t>Today’s lecture is number 7</a:t>
            </a:r>
          </a:p>
          <a:p>
            <a:r>
              <a:rPr lang="en-US" dirty="0" smtClean="0"/>
              <a:t>It’s a big class</a:t>
            </a:r>
          </a:p>
          <a:p>
            <a:r>
              <a:rPr lang="en-US" dirty="0" smtClean="0"/>
              <a:t>Our short code is: 31642</a:t>
            </a:r>
          </a:p>
          <a:p>
            <a:r>
              <a:rPr lang="en-US" dirty="0" smtClean="0"/>
              <a:t>Text as I lecture (during), and text as you listen to the podcast (post-lecture)</a:t>
            </a:r>
          </a:p>
          <a:p>
            <a:pPr>
              <a:buNone/>
            </a:pPr>
            <a:r>
              <a:rPr lang="en-US" dirty="0" smtClean="0"/>
              <a:t>                Edn6099-7 + [type your question]</a:t>
            </a:r>
          </a:p>
          <a:p>
            <a:pPr>
              <a:buNone/>
            </a:pPr>
            <a:endParaRPr lang="en-US" dirty="0" smtClean="0"/>
          </a:p>
          <a:p>
            <a:pPr>
              <a:buNone/>
            </a:pPr>
            <a:r>
              <a:rPr lang="en-US" dirty="0" smtClean="0"/>
              <a:t>e.g. Edn6099-7 + How is the weather in Durban?</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1"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r>
              <a:rPr lang="en-ZA" sz="2800" dirty="0" smtClean="0"/>
              <a:t>Undergraduate course in the Faculty of Commerce at the University of Cape Town</a:t>
            </a:r>
          </a:p>
          <a:p>
            <a:r>
              <a:rPr lang="en-ZA" sz="2800" dirty="0" smtClean="0"/>
              <a:t>Lecturers recorded their lectures, and uploaded the audio files on the course site on the LMS</a:t>
            </a:r>
          </a:p>
          <a:p>
            <a:r>
              <a:rPr lang="en-GB" sz="2800" dirty="0" smtClean="0"/>
              <a:t>The total number of students was 411</a:t>
            </a:r>
          </a:p>
          <a:p>
            <a:r>
              <a:rPr lang="en-GB" sz="2800" dirty="0" smtClean="0"/>
              <a:t>Most of the students commuted to campus and had no access to Internet when away from the campus.</a:t>
            </a:r>
            <a:r>
              <a:rPr lang="en-US" sz="2800" dirty="0" smtClean="0"/>
              <a:t>   </a:t>
            </a:r>
          </a:p>
        </p:txBody>
      </p:sp>
      <p:sp>
        <p:nvSpPr>
          <p:cNvPr id="32772"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4D033375-A584-5F43-A579-FDA81F0C2298}" type="slidenum">
              <a:rPr lang="en-US"/>
              <a:pPr/>
              <a:t>20</a:t>
            </a:fld>
            <a:endParaRPr lang="en-US"/>
          </a:p>
        </p:txBody>
      </p:sp>
      <p:sp>
        <p:nvSpPr>
          <p:cNvPr id="5" name="Title 4"/>
          <p:cNvSpPr>
            <a:spLocks noGrp="1"/>
          </p:cNvSpPr>
          <p:nvPr>
            <p:ph type="title"/>
          </p:nvPr>
        </p:nvSpPr>
        <p:spPr/>
        <p:txBody>
          <a:bodyPr/>
          <a:lstStyle/>
          <a:p>
            <a:r>
              <a:rPr lang="en-US" dirty="0" smtClean="0"/>
              <a:t>Context (Undergraduate Experience)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5"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r>
              <a:rPr lang="en-GB" smtClean="0"/>
              <a:t>Mobility was between home (without Internet connection); buses, campus, computer laboratories and classroom</a:t>
            </a:r>
          </a:p>
          <a:p>
            <a:r>
              <a:rPr lang="en-GB" smtClean="0"/>
              <a:t>Time for socialisation and engagement with peers was also limited</a:t>
            </a:r>
          </a:p>
          <a:p>
            <a:r>
              <a:rPr lang="en-GB" smtClean="0"/>
              <a:t>Mobile learners traversed high broadband Internet empowered environments (campus) to zero or expensive connectivity (home)</a:t>
            </a:r>
            <a:r>
              <a:rPr lang="en-US" smtClean="0"/>
              <a:t> </a:t>
            </a:r>
          </a:p>
        </p:txBody>
      </p:sp>
      <p:sp>
        <p:nvSpPr>
          <p:cNvPr id="33796"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547CE20F-5D0B-B044-A3A3-0AAA5F80A1A2}" type="slidenum">
              <a:rPr lang="en-US"/>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9"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r>
              <a:rPr lang="en-ZA" smtClean="0"/>
              <a:t>Action Research approach</a:t>
            </a:r>
          </a:p>
          <a:p>
            <a:r>
              <a:rPr lang="en-ZA" smtClean="0"/>
              <a:t>An ethnographic method</a:t>
            </a:r>
          </a:p>
          <a:p>
            <a:r>
              <a:rPr lang="en-ZA" smtClean="0"/>
              <a:t>Two types of recording were done: a scheduled live lecture and a practical briefing</a:t>
            </a:r>
            <a:r>
              <a:rPr lang="en-US" smtClean="0"/>
              <a:t> </a:t>
            </a:r>
          </a:p>
          <a:p>
            <a:r>
              <a:rPr lang="en-ZA" smtClean="0"/>
              <a:t>Practical briefing involved details of what students were to do in the lab that week</a:t>
            </a:r>
            <a:endParaRPr lang="en-US" smtClean="0"/>
          </a:p>
        </p:txBody>
      </p:sp>
      <p:sp>
        <p:nvSpPr>
          <p:cNvPr id="34820"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A312B944-1B65-9B41-B7D0-DF6A0123042C}" type="slidenum">
              <a:rPr lang="en-US"/>
              <a:pPr/>
              <a:t>22</a:t>
            </a:fld>
            <a:endParaRPr lang="en-US"/>
          </a:p>
        </p:txBody>
      </p:sp>
      <p:sp>
        <p:nvSpPr>
          <p:cNvPr id="5" name="Title 4"/>
          <p:cNvSpPr>
            <a:spLocks noGrp="1"/>
          </p:cNvSpPr>
          <p:nvPr>
            <p:ph type="title"/>
          </p:nvPr>
        </p:nvSpPr>
        <p:spPr/>
        <p:txBody>
          <a:bodyPr/>
          <a:lstStyle/>
          <a:p>
            <a:r>
              <a:rPr lang="en-US" dirty="0" smtClean="0"/>
              <a:t>Methodology</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3"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r>
              <a:rPr lang="en-ZA" dirty="0" smtClean="0"/>
              <a:t>A total of six lecturers gave lectures over the course of the semester</a:t>
            </a:r>
          </a:p>
          <a:p>
            <a:r>
              <a:rPr lang="en-ZA" dirty="0" smtClean="0"/>
              <a:t>Five lecturers agreed to have their lectures recorded</a:t>
            </a:r>
          </a:p>
          <a:p>
            <a:r>
              <a:rPr lang="en-ZA" dirty="0" smtClean="0"/>
              <a:t>None of them had any prior experience with using podcasting to support student learning</a:t>
            </a:r>
            <a:r>
              <a:rPr lang="en-US" dirty="0" smtClean="0"/>
              <a:t> </a:t>
            </a:r>
          </a:p>
        </p:txBody>
      </p:sp>
      <p:sp>
        <p:nvSpPr>
          <p:cNvPr id="35844"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303D2A59-51ED-A749-B5F5-11C0782102AB}" type="slidenum">
              <a:rPr lang="en-US"/>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7"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r>
              <a:rPr lang="en-GB" smtClean="0"/>
              <a:t>Students choosing not to use the course site to access the podcasts</a:t>
            </a:r>
          </a:p>
          <a:p>
            <a:pPr lvl="1"/>
            <a:r>
              <a:rPr lang="en-GB" smtClean="0"/>
              <a:t>Access via RSS feed: 44</a:t>
            </a:r>
          </a:p>
          <a:p>
            <a:pPr lvl="1"/>
            <a:r>
              <a:rPr lang="en-GB" smtClean="0"/>
              <a:t>Access via course site: 242</a:t>
            </a:r>
            <a:endParaRPr lang="en-US" smtClean="0"/>
          </a:p>
          <a:p>
            <a:r>
              <a:rPr lang="en-GB" smtClean="0"/>
              <a:t>Access via RSS feeds and via LMS accounted for 10.7% and 58.9% respectively. </a:t>
            </a:r>
            <a:endParaRPr lang="en-US" smtClean="0"/>
          </a:p>
          <a:p>
            <a:r>
              <a:rPr lang="en-GB" smtClean="0"/>
              <a:t>Some students were already exposed to the technology via music downloads.  </a:t>
            </a:r>
            <a:endParaRPr lang="en-US" smtClean="0"/>
          </a:p>
        </p:txBody>
      </p:sp>
      <p:sp>
        <p:nvSpPr>
          <p:cNvPr id="36868"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0E94E79A-971E-D342-B630-15B402A7AD96}" type="slidenum">
              <a:rPr lang="en-US"/>
              <a:pPr/>
              <a:t>24</a:t>
            </a:fld>
            <a:endParaRPr lang="en-US"/>
          </a:p>
        </p:txBody>
      </p:sp>
      <p:sp>
        <p:nvSpPr>
          <p:cNvPr id="5" name="Title 4"/>
          <p:cNvSpPr>
            <a:spLocks noGrp="1"/>
          </p:cNvSpPr>
          <p:nvPr>
            <p:ph type="title"/>
          </p:nvPr>
        </p:nvSpPr>
        <p:spPr/>
        <p:txBody>
          <a:bodyPr/>
          <a:lstStyle/>
          <a:p>
            <a:r>
              <a:rPr lang="en-US" dirty="0" smtClean="0"/>
              <a:t>Observations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3" name="Content Placeholder 2"/>
          <p:cNvSpPr>
            <a:spLocks noGrp="1"/>
          </p:cNvSpPr>
          <p:nvPr>
            <p:ph idx="1"/>
          </p:nvPr>
        </p:nvSpPr>
        <p:spPr>
          <a:xfrm>
            <a:off x="457200" y="1600200"/>
            <a:ext cx="8229600" cy="4724400"/>
          </a:xfrm>
        </p:spPr>
        <p:txBody>
          <a:bodyPr wrap="square" lIns="91440" tIns="45720" rIns="91440" bIns="45720" numCol="1" anchor="t" anchorCtr="0" compatLnSpc="1">
            <a:prstTxWarp prst="textNoShape">
              <a:avLst/>
            </a:prstTxWarp>
            <a:normAutofit/>
          </a:bodyPr>
          <a:lstStyle/>
          <a:p>
            <a:pPr>
              <a:lnSpc>
                <a:spcPct val="90000"/>
              </a:lnSpc>
            </a:pPr>
            <a:r>
              <a:rPr lang="en-GB" smtClean="0"/>
              <a:t>286 students accessed podcasts, more than half the total number of students registered for the course. </a:t>
            </a:r>
          </a:p>
          <a:p>
            <a:pPr lvl="1">
              <a:lnSpc>
                <a:spcPct val="90000"/>
              </a:lnSpc>
            </a:pPr>
            <a:r>
              <a:rPr lang="en-GB" smtClean="0"/>
              <a:t>69.6% of students registered for the course accessed the podcasts at least once</a:t>
            </a:r>
          </a:p>
          <a:p>
            <a:pPr>
              <a:lnSpc>
                <a:spcPct val="90000"/>
              </a:lnSpc>
            </a:pPr>
            <a:r>
              <a:rPr lang="en-GB" smtClean="0"/>
              <a:t>Some files were downloaded more than once by the same user</a:t>
            </a:r>
          </a:p>
          <a:p>
            <a:pPr lvl="1">
              <a:lnSpc>
                <a:spcPct val="90000"/>
              </a:lnSpc>
            </a:pPr>
            <a:r>
              <a:rPr lang="en-GB" smtClean="0"/>
              <a:t>which indicates that students do not listen to each and every lecture. They might listen to some lectures more than once. </a:t>
            </a:r>
            <a:endParaRPr lang="en-US" smtClean="0">
              <a:cs typeface="ＭＳ Ｐゴシック" charset="-128"/>
            </a:endParaRPr>
          </a:p>
        </p:txBody>
      </p:sp>
      <p:sp>
        <p:nvSpPr>
          <p:cNvPr id="37892"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92500D87-025B-9740-90B3-1D2B0917F3AB}" type="slidenum">
              <a:rPr lang="en-US"/>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5"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pPr>
              <a:lnSpc>
                <a:spcPct val="90000"/>
              </a:lnSpc>
            </a:pPr>
            <a:r>
              <a:rPr lang="en-GB" sz="2800" smtClean="0"/>
              <a:t>Some students report not being aware of the availability of podcasts at the time of administering the questionnaire.</a:t>
            </a:r>
          </a:p>
          <a:p>
            <a:pPr>
              <a:lnSpc>
                <a:spcPct val="90000"/>
              </a:lnSpc>
            </a:pPr>
            <a:r>
              <a:rPr lang="en-GB" sz="2800" smtClean="0"/>
              <a:t>Some students felt that the podcasts need video in order for them to be effective and so did not use the audio files, others used the slides and textbook only and some students forgot about them while others never thought of using them. </a:t>
            </a:r>
            <a:endParaRPr lang="en-US" sz="2800" smtClean="0"/>
          </a:p>
          <a:p>
            <a:pPr>
              <a:lnSpc>
                <a:spcPct val="90000"/>
              </a:lnSpc>
              <a:buFont typeface="Arial" charset="0"/>
              <a:buNone/>
            </a:pPr>
            <a:r>
              <a:rPr lang="en-US" sz="2800" smtClean="0"/>
              <a:t> </a:t>
            </a:r>
          </a:p>
        </p:txBody>
      </p:sp>
      <p:sp>
        <p:nvSpPr>
          <p:cNvPr id="38916"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9396ECB7-E20D-304B-A833-1E94C335F17E}" type="slidenum">
              <a:rPr lang="en-US"/>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9"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r>
              <a:rPr lang="en-GB" smtClean="0"/>
              <a:t>Some of the ways in which the podcasts were found to be useful in learning include:</a:t>
            </a:r>
          </a:p>
          <a:p>
            <a:pPr lvl="1"/>
            <a:r>
              <a:rPr lang="en-GB" smtClean="0"/>
              <a:t>enabling students to gain a better understanding as they reviewed what was said by lecturers</a:t>
            </a:r>
          </a:p>
          <a:p>
            <a:pPr lvl="1"/>
            <a:r>
              <a:rPr lang="en-GB" smtClean="0"/>
              <a:t>an effective way of grasping concepts at one’s own pace</a:t>
            </a:r>
          </a:p>
          <a:p>
            <a:pPr lvl="1"/>
            <a:r>
              <a:rPr lang="en-GB" smtClean="0"/>
              <a:t>helpful when classes weren’t specific</a:t>
            </a:r>
            <a:r>
              <a:rPr lang="en-US" smtClean="0"/>
              <a:t> </a:t>
            </a:r>
          </a:p>
        </p:txBody>
      </p:sp>
      <p:sp>
        <p:nvSpPr>
          <p:cNvPr id="39940"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75E9BCD7-3626-E443-9CD6-03F109346AD8}" type="slidenum">
              <a:rPr lang="en-US"/>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3"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r>
              <a:rPr lang="en-GB" smtClean="0"/>
              <a:t>Students may not be downloading and keeping the files for later reference, but rather download as and when they need to use them.</a:t>
            </a:r>
          </a:p>
          <a:p>
            <a:endParaRPr lang="en-US" smtClean="0"/>
          </a:p>
          <a:p>
            <a:r>
              <a:rPr lang="en-US" smtClean="0"/>
              <a:t>Number of times users accessed podcasts:</a:t>
            </a:r>
          </a:p>
          <a:p>
            <a:pPr lvl="3">
              <a:buFont typeface="Arial" charset="0"/>
              <a:buNone/>
            </a:pPr>
            <a:r>
              <a:rPr lang="en-US" smtClean="0">
                <a:cs typeface="ＭＳ Ｐゴシック" charset="-128"/>
              </a:rPr>
              <a:t>less than 5 (35%)</a:t>
            </a:r>
          </a:p>
          <a:p>
            <a:pPr lvl="3">
              <a:buFont typeface="Arial" charset="0"/>
              <a:buNone/>
            </a:pPr>
            <a:r>
              <a:rPr lang="en-US" smtClean="0">
                <a:cs typeface="ＭＳ Ｐゴシック" charset="-128"/>
              </a:rPr>
              <a:t>Between 5-10 (47%)</a:t>
            </a:r>
          </a:p>
          <a:p>
            <a:pPr lvl="3">
              <a:buFont typeface="Arial" charset="0"/>
              <a:buNone/>
            </a:pPr>
            <a:r>
              <a:rPr lang="en-US" smtClean="0">
                <a:cs typeface="ＭＳ Ｐゴシック" charset="-128"/>
              </a:rPr>
              <a:t>Greater than 10 (17%)</a:t>
            </a:r>
          </a:p>
          <a:p>
            <a:pPr lvl="3">
              <a:buFont typeface="Arial" charset="0"/>
              <a:buNone/>
            </a:pPr>
            <a:endParaRPr lang="en-US" smtClean="0">
              <a:cs typeface="ＭＳ Ｐゴシック" charset="-128"/>
            </a:endParaRPr>
          </a:p>
        </p:txBody>
      </p:sp>
      <p:sp>
        <p:nvSpPr>
          <p:cNvPr id="40964"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7231368A-8D6D-0A44-BD3F-B6344DC96560}" type="slidenum">
              <a:rPr lang="en-US"/>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7" name="Content Placeholder 2"/>
          <p:cNvSpPr>
            <a:spLocks noGrp="1"/>
          </p:cNvSpPr>
          <p:nvPr>
            <p:ph idx="1"/>
          </p:nvPr>
        </p:nvSpPr>
        <p:spPr bwMode="auto">
          <a:xfrm>
            <a:off x="457200" y="1600200"/>
            <a:ext cx="8229600" cy="4800600"/>
          </a:xfrm>
          <a:noFill/>
          <a:ln>
            <a:miter lim="800000"/>
            <a:headEnd/>
            <a:tailEnd/>
          </a:ln>
        </p:spPr>
        <p:txBody>
          <a:bodyPr wrap="square" lIns="91440" tIns="45720" rIns="91440" bIns="45720" numCol="1" anchor="t" anchorCtr="0" compatLnSpc="1">
            <a:prstTxWarp prst="textNoShape">
              <a:avLst/>
            </a:prstTxWarp>
          </a:bodyPr>
          <a:lstStyle/>
          <a:p>
            <a:pPr>
              <a:lnSpc>
                <a:spcPct val="90000"/>
              </a:lnSpc>
            </a:pPr>
            <a:r>
              <a:rPr lang="en-GB" sz="2800" smtClean="0"/>
              <a:t>Principle reason for using podcasts is to give students additional resources that they can use for study and reference purposes.</a:t>
            </a:r>
          </a:p>
          <a:p>
            <a:pPr>
              <a:lnSpc>
                <a:spcPct val="90000"/>
              </a:lnSpc>
            </a:pPr>
            <a:r>
              <a:rPr lang="en-GB" sz="2800" smtClean="0"/>
              <a:t>Using the latest technology for learning purposes is meant to give students a choice in what resources they use to meet their needs.</a:t>
            </a:r>
            <a:r>
              <a:rPr lang="en-US" sz="2800" smtClean="0"/>
              <a:t> </a:t>
            </a:r>
          </a:p>
          <a:p>
            <a:pPr>
              <a:lnSpc>
                <a:spcPct val="90000"/>
              </a:lnSpc>
            </a:pPr>
            <a:r>
              <a:rPr lang="en-GB" sz="2800" smtClean="0"/>
              <a:t>Lecturers report that the time spent on consultation and lecture preparation is not affected by the availability of podcasts.</a:t>
            </a:r>
            <a:r>
              <a:rPr lang="en-US" sz="2800" smtClean="0"/>
              <a:t>  </a:t>
            </a:r>
          </a:p>
        </p:txBody>
      </p:sp>
      <p:sp>
        <p:nvSpPr>
          <p:cNvPr id="41988"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C9D1CF57-6F2F-9D4D-A4B3-35BDC00B5602}" type="slidenum">
              <a:rPr lang="en-US"/>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pic>
        <p:nvPicPr>
          <p:cNvPr id="4" name="Picture 2" descr="Jamiepic-normal"/>
          <p:cNvPicPr>
            <a:picLocks noChangeAspect="1" noChangeArrowheads="1"/>
          </p:cNvPicPr>
          <p:nvPr/>
        </p:nvPicPr>
        <p:blipFill>
          <a:blip r:embed="rId2"/>
          <a:srcRect/>
          <a:stretch>
            <a:fillRect/>
          </a:stretch>
        </p:blipFill>
        <p:spPr bwMode="auto">
          <a:xfrm>
            <a:off x="990600" y="990600"/>
            <a:ext cx="6934200" cy="51295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3" name="Content Placeholder 2"/>
          <p:cNvSpPr>
            <a:spLocks noGrp="1"/>
          </p:cNvSpPr>
          <p:nvPr>
            <p:ph idx="1"/>
          </p:nvPr>
        </p:nvSpPr>
        <p:spPr/>
        <p:txBody>
          <a:bodyPr wrap="square" lIns="91440" tIns="45720" rIns="91440" bIns="45720" numCol="1" anchor="t" anchorCtr="0" compatLnSpc="1">
            <a:prstTxWarp prst="textNoShape">
              <a:avLst/>
            </a:prstTxWarp>
            <a:normAutofit/>
          </a:bodyPr>
          <a:lstStyle/>
          <a:p>
            <a:pPr>
              <a:lnSpc>
                <a:spcPct val="90000"/>
              </a:lnSpc>
            </a:pPr>
            <a:r>
              <a:rPr lang="en-GB" smtClean="0"/>
              <a:t>Improved attendance. Previously, this component suffered declining attendance resulting in poor student performance in the exam. </a:t>
            </a:r>
          </a:p>
          <a:p>
            <a:pPr>
              <a:lnSpc>
                <a:spcPct val="90000"/>
              </a:lnSpc>
            </a:pPr>
            <a:r>
              <a:rPr lang="en-GB" smtClean="0"/>
              <a:t>Podcasts revamped the course, increased student attendance:</a:t>
            </a:r>
            <a:endParaRPr lang="en-US" smtClean="0"/>
          </a:p>
          <a:p>
            <a:pPr lvl="1">
              <a:lnSpc>
                <a:spcPct val="90000"/>
              </a:lnSpc>
            </a:pPr>
            <a:r>
              <a:rPr lang="en-GB" i="1" smtClean="0"/>
              <a:t>The podcasting worked very well as I was able to construct notes from the lectures after the lectures were finished.</a:t>
            </a:r>
            <a:r>
              <a:rPr lang="en-GB" smtClean="0"/>
              <a:t> (extracts from 2009 course evaluation)</a:t>
            </a:r>
            <a:endParaRPr lang="en-US" smtClean="0"/>
          </a:p>
          <a:p>
            <a:pPr>
              <a:lnSpc>
                <a:spcPct val="90000"/>
              </a:lnSpc>
            </a:pPr>
            <a:endParaRPr lang="en-US" smtClean="0"/>
          </a:p>
        </p:txBody>
      </p:sp>
      <p:sp>
        <p:nvSpPr>
          <p:cNvPr id="43012"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14D6988D-5E98-6C44-97C0-4CF707F8BC6D}" type="slidenum">
              <a:rPr lang="en-US"/>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r>
              <a:rPr lang="en-US" smtClean="0"/>
              <a:t>Discussion</a:t>
            </a:r>
          </a:p>
        </p:txBody>
      </p:sp>
      <p:sp>
        <p:nvSpPr>
          <p:cNvPr id="44035"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r>
              <a:rPr lang="en-GB" b="1" smtClean="0"/>
              <a:t>Challenges of Producing Podcasts</a:t>
            </a:r>
          </a:p>
          <a:p>
            <a:pPr lvl="1"/>
            <a:r>
              <a:rPr lang="en-GB" smtClean="0"/>
              <a:t>Inability of the microphone to pick up the students’ voices when they were speaking.</a:t>
            </a:r>
            <a:r>
              <a:rPr lang="en-US" smtClean="0"/>
              <a:t> </a:t>
            </a:r>
          </a:p>
          <a:p>
            <a:pPr lvl="1"/>
            <a:r>
              <a:rPr lang="en-GB" smtClean="0"/>
              <a:t>Filtering out outside noise also posed a significant challenge.</a:t>
            </a:r>
            <a:r>
              <a:rPr lang="en-US" smtClean="0"/>
              <a:t> </a:t>
            </a:r>
            <a:endParaRPr lang="en-US" b="1" smtClean="0"/>
          </a:p>
          <a:p>
            <a:pPr>
              <a:buFont typeface="Arial" charset="0"/>
              <a:buNone/>
            </a:pPr>
            <a:endParaRPr lang="en-US" smtClean="0"/>
          </a:p>
        </p:txBody>
      </p:sp>
      <p:sp>
        <p:nvSpPr>
          <p:cNvPr id="44036"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2FFB93BF-7FC7-1144-BB12-BE59D267D0DD}" type="slidenum">
              <a:rPr lang="en-US"/>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9"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pPr>
              <a:lnSpc>
                <a:spcPct val="90000"/>
              </a:lnSpc>
            </a:pPr>
            <a:r>
              <a:rPr lang="en-GB" b="1" smtClean="0"/>
              <a:t>Recording equipment</a:t>
            </a:r>
            <a:endParaRPr lang="en-US" b="1" smtClean="0"/>
          </a:p>
          <a:p>
            <a:pPr lvl="1">
              <a:lnSpc>
                <a:spcPct val="90000"/>
              </a:lnSpc>
            </a:pPr>
            <a:r>
              <a:rPr lang="en-GB" smtClean="0"/>
              <a:t>Recorder was easy to use as well as small enough for the lecturers to carry around in their pocket.</a:t>
            </a:r>
          </a:p>
          <a:p>
            <a:pPr lvl="1">
              <a:lnSpc>
                <a:spcPct val="90000"/>
              </a:lnSpc>
            </a:pPr>
            <a:r>
              <a:rPr lang="en-GB" smtClean="0"/>
              <a:t>Technical problems experienced were accidental switching off the recorder as the lecturer moved around and interference with the sound system in the venue, which resulted in poor sound quality.</a:t>
            </a:r>
            <a:r>
              <a:rPr lang="en-US" smtClean="0"/>
              <a:t> </a:t>
            </a:r>
          </a:p>
        </p:txBody>
      </p:sp>
      <p:sp>
        <p:nvSpPr>
          <p:cNvPr id="45060"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E4D5C3F2-2BED-7A4B-8C9D-16899A7B61CB}" type="slidenum">
              <a:rPr lang="en-US"/>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3"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r>
              <a:rPr lang="en-GB" b="1" smtClean="0"/>
              <a:t>Recording and Editing Audio Files</a:t>
            </a:r>
            <a:endParaRPr lang="en-US" b="1" smtClean="0"/>
          </a:p>
          <a:p>
            <a:pPr lvl="1"/>
            <a:r>
              <a:rPr lang="en-GB" smtClean="0"/>
              <a:t>reduce the size of the files to enable students to download on small-cost playback devices. </a:t>
            </a:r>
          </a:p>
          <a:p>
            <a:pPr lvl="2"/>
            <a:r>
              <a:rPr lang="en-GB" smtClean="0"/>
              <a:t>The advantage of low-sized files was that the few students with iPods were not privileged at the expense of those who did not. </a:t>
            </a:r>
            <a:endParaRPr lang="en-US" smtClean="0"/>
          </a:p>
        </p:txBody>
      </p:sp>
      <p:sp>
        <p:nvSpPr>
          <p:cNvPr id="46084"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F8D24B64-441C-E74B-B89D-A8E3F66AE7CD}" type="slidenum">
              <a:rPr lang="en-US"/>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304800" y="228600"/>
          <a:ext cx="8458200" cy="6494204"/>
        </p:xfrm>
        <a:graphic>
          <a:graphicData uri="http://schemas.openxmlformats.org/drawingml/2006/table">
            <a:tbl>
              <a:tblPr firstRow="1" bandRow="1">
                <a:effectLst>
                  <a:outerShdw blurRad="50800" dist="38100" dir="2700000" algn="tl" rotWithShape="0">
                    <a:scrgbClr r="0" g="0" b="0">
                      <a:alpha val="43000"/>
                    </a:scrgbClr>
                  </a:outerShdw>
                </a:effectLst>
                <a:tableStyleId>{5C22544A-7EE6-4342-B048-85BDC9FD1C3A}</a:tableStyleId>
              </a:tblPr>
              <a:tblGrid>
                <a:gridCol w="2819400"/>
                <a:gridCol w="2819400"/>
                <a:gridCol w="2819400"/>
              </a:tblGrid>
              <a:tr h="625474">
                <a:tc>
                  <a:txBody>
                    <a:bodyPr/>
                    <a:lstStyle/>
                    <a:p>
                      <a:pPr algn="r"/>
                      <a:r>
                        <a:rPr lang="en-US" dirty="0" smtClean="0">
                          <a:solidFill>
                            <a:schemeClr val="bg2"/>
                          </a:solidFill>
                        </a:rPr>
                        <a:t>Mobility</a:t>
                      </a:r>
                      <a:endParaRPr lang="en-US" dirty="0">
                        <a:solidFill>
                          <a:schemeClr val="bg2"/>
                        </a:solidFill>
                      </a:endParaRPr>
                    </a:p>
                  </a:txBody>
                  <a:tcPr>
                    <a:solidFill>
                      <a:schemeClr val="accent2">
                        <a:lumMod val="20000"/>
                        <a:lumOff val="80000"/>
                      </a:schemeClr>
                    </a:solidFill>
                  </a:tcPr>
                </a:tc>
                <a:tc>
                  <a:txBody>
                    <a:bodyPr/>
                    <a:lstStyle/>
                    <a:p>
                      <a:pPr algn="ctr"/>
                      <a:r>
                        <a:rPr lang="en-US" dirty="0" smtClean="0">
                          <a:solidFill>
                            <a:schemeClr val="bg2"/>
                          </a:solidFill>
                        </a:rPr>
                        <a:t>On</a:t>
                      </a:r>
                      <a:r>
                        <a:rPr lang="en-US" baseline="0" dirty="0" smtClean="0">
                          <a:solidFill>
                            <a:schemeClr val="bg2"/>
                          </a:solidFill>
                        </a:rPr>
                        <a:t> Campu</a:t>
                      </a:r>
                      <a:r>
                        <a:rPr lang="en-US" dirty="0" smtClean="0">
                          <a:solidFill>
                            <a:schemeClr val="bg2"/>
                          </a:solidFill>
                        </a:rPr>
                        <a:t>s</a:t>
                      </a:r>
                      <a:endParaRPr lang="en-US" dirty="0">
                        <a:solidFill>
                          <a:schemeClr val="bg2"/>
                        </a:solidFill>
                      </a:endParaRPr>
                    </a:p>
                  </a:txBody>
                  <a:tcPr>
                    <a:solidFill>
                      <a:schemeClr val="accent6">
                        <a:lumMod val="10000"/>
                        <a:lumOff val="90000"/>
                      </a:schemeClr>
                    </a:solidFill>
                  </a:tcPr>
                </a:tc>
                <a:tc>
                  <a:txBody>
                    <a:bodyPr/>
                    <a:lstStyle/>
                    <a:p>
                      <a:r>
                        <a:rPr lang="en-US" dirty="0" smtClean="0">
                          <a:solidFill>
                            <a:schemeClr val="bg2"/>
                          </a:solidFill>
                        </a:rPr>
                        <a:t>Learning</a:t>
                      </a:r>
                      <a:r>
                        <a:rPr lang="en-US" baseline="0" dirty="0" smtClean="0">
                          <a:solidFill>
                            <a:schemeClr val="bg2"/>
                          </a:solidFill>
                        </a:rPr>
                        <a:t> Opportunity</a:t>
                      </a:r>
                      <a:endParaRPr lang="en-US" dirty="0">
                        <a:solidFill>
                          <a:schemeClr val="bg2"/>
                        </a:solidFill>
                      </a:endParaRPr>
                    </a:p>
                  </a:txBody>
                  <a:tcPr>
                    <a:solidFill>
                      <a:schemeClr val="bg1">
                        <a:lumMod val="85000"/>
                      </a:schemeClr>
                    </a:solidFill>
                  </a:tcPr>
                </a:tc>
              </a:tr>
              <a:tr h="1423323">
                <a:tc>
                  <a:txBody>
                    <a:bodyPr/>
                    <a:lstStyle/>
                    <a:p>
                      <a:pPr algn="r"/>
                      <a:r>
                        <a:rPr lang="en-US" dirty="0" smtClean="0"/>
                        <a:t>Access</a:t>
                      </a:r>
                      <a:r>
                        <a:rPr lang="en-US" baseline="0" dirty="0" smtClean="0"/>
                        <a:t> to broadband</a:t>
                      </a:r>
                      <a:endParaRPr lang="en-US" dirty="0"/>
                    </a:p>
                  </a:txBody>
                  <a:tcPr>
                    <a:solidFill>
                      <a:schemeClr val="accent2">
                        <a:lumMod val="20000"/>
                        <a:lumOff val="80000"/>
                      </a:schemeClr>
                    </a:solidFill>
                  </a:tcPr>
                </a:tc>
                <a:tc>
                  <a:txBody>
                    <a:bodyPr/>
                    <a:lstStyle/>
                    <a:p>
                      <a:pPr algn="ctr"/>
                      <a:r>
                        <a:rPr lang="en-US" dirty="0" smtClean="0"/>
                        <a:t>High</a:t>
                      </a:r>
                    </a:p>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Learning</a:t>
                      </a:r>
                      <a:r>
                        <a:rPr lang="en-US" baseline="0" dirty="0" smtClean="0"/>
                        <a:t> Management System (LMS</a:t>
                      </a:r>
                      <a:r>
                        <a:rPr lang="en-US" i="1" baseline="0" dirty="0" smtClean="0"/>
                        <a:t>) de facto</a:t>
                      </a:r>
                      <a:r>
                        <a:rPr lang="en-US" baseline="0" dirty="0" smtClean="0"/>
                        <a:t> learning environment</a:t>
                      </a:r>
                      <a:endParaRPr lang="en-US" dirty="0" smtClean="0"/>
                    </a:p>
                    <a:p>
                      <a:pPr algn="ctr"/>
                      <a:endParaRPr lang="en-US" dirty="0"/>
                    </a:p>
                  </a:txBody>
                  <a:tcPr>
                    <a:solidFill>
                      <a:schemeClr val="accent6">
                        <a:lumMod val="10000"/>
                        <a:lumOff val="9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LMS</a:t>
                      </a:r>
                      <a:r>
                        <a:rPr lang="en-US" baseline="0" dirty="0" smtClean="0"/>
                        <a:t> used as a </a:t>
                      </a:r>
                      <a:r>
                        <a:rPr lang="en-US" baseline="0" dirty="0" err="1" smtClean="0"/>
                        <a:t>Podcast</a:t>
                      </a:r>
                      <a:r>
                        <a:rPr lang="en-US" baseline="0" dirty="0" smtClean="0"/>
                        <a:t> Server. Student download </a:t>
                      </a:r>
                      <a:r>
                        <a:rPr lang="en-US" baseline="0" dirty="0" err="1" smtClean="0"/>
                        <a:t>podcast</a:t>
                      </a:r>
                      <a:r>
                        <a:rPr lang="en-US" baseline="0" dirty="0" smtClean="0"/>
                        <a:t> to personal devices for ‘take home’</a:t>
                      </a:r>
                      <a:endParaRPr lang="en-US" dirty="0" smtClean="0"/>
                    </a:p>
                    <a:p>
                      <a:endParaRPr lang="en-US" dirty="0"/>
                    </a:p>
                  </a:txBody>
                  <a:tcPr>
                    <a:solidFill>
                      <a:schemeClr val="bg1">
                        <a:lumMod val="85000"/>
                      </a:schemeClr>
                    </a:solidFill>
                  </a:tcPr>
                </a:tc>
              </a:tr>
              <a:tr h="839531">
                <a:tc>
                  <a:txBody>
                    <a:bodyPr/>
                    <a:lstStyle/>
                    <a:p>
                      <a:pPr algn="r"/>
                      <a:r>
                        <a:rPr lang="en-US" dirty="0" smtClean="0"/>
                        <a:t>Speed &amp; Cost</a:t>
                      </a:r>
                      <a:r>
                        <a:rPr lang="en-US" baseline="0" dirty="0" smtClean="0"/>
                        <a:t> of </a:t>
                      </a:r>
                      <a:r>
                        <a:rPr lang="en-US" dirty="0" smtClean="0"/>
                        <a:t>downloading  </a:t>
                      </a:r>
                      <a:r>
                        <a:rPr lang="en-US" dirty="0" err="1" smtClean="0"/>
                        <a:t>podcasts</a:t>
                      </a:r>
                      <a:endParaRPr lang="en-US" dirty="0"/>
                    </a:p>
                  </a:txBody>
                  <a:tcPr>
                    <a:solidFill>
                      <a:schemeClr val="accent2">
                        <a:lumMod val="20000"/>
                        <a:lumOff val="80000"/>
                      </a:schemeClr>
                    </a:solidFill>
                  </a:tcPr>
                </a:tc>
                <a:tc>
                  <a:txBody>
                    <a:bodyPr/>
                    <a:lstStyle/>
                    <a:p>
                      <a:pPr algn="ctr"/>
                      <a:r>
                        <a:rPr lang="en-US" dirty="0" smtClean="0"/>
                        <a:t>Offset</a:t>
                      </a:r>
                      <a:endParaRPr lang="en-US" dirty="0"/>
                    </a:p>
                  </a:txBody>
                  <a:tcPr>
                    <a:solidFill>
                      <a:schemeClr val="accent6">
                        <a:lumMod val="10000"/>
                        <a:lumOff val="90000"/>
                      </a:schemeClr>
                    </a:solidFill>
                  </a:tcPr>
                </a:tc>
                <a:tc>
                  <a:txBody>
                    <a:bodyPr/>
                    <a:lstStyle/>
                    <a:p>
                      <a:r>
                        <a:rPr lang="en-US" dirty="0" smtClean="0"/>
                        <a:t>Offset</a:t>
                      </a:r>
                      <a:endParaRPr lang="en-US" dirty="0"/>
                    </a:p>
                  </a:txBody>
                  <a:tcPr>
                    <a:solidFill>
                      <a:schemeClr val="bg1">
                        <a:lumMod val="85000"/>
                      </a:schemeClr>
                    </a:solidFill>
                  </a:tcPr>
                </a:tc>
              </a:tr>
              <a:tr h="625474">
                <a:tc>
                  <a:txBody>
                    <a:bodyPr/>
                    <a:lstStyle/>
                    <a:p>
                      <a:pPr algn="r"/>
                      <a:r>
                        <a:rPr lang="en-US" dirty="0" smtClean="0"/>
                        <a:t>Time</a:t>
                      </a:r>
                      <a:r>
                        <a:rPr lang="en-US" baseline="0" dirty="0" smtClean="0"/>
                        <a:t> to reflect on learning</a:t>
                      </a:r>
                      <a:endParaRPr lang="en-US" dirty="0"/>
                    </a:p>
                  </a:txBody>
                  <a:tcPr>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Alternative</a:t>
                      </a:r>
                      <a:r>
                        <a:rPr lang="en-US" baseline="0" dirty="0" smtClean="0"/>
                        <a:t> productive use of time</a:t>
                      </a:r>
                      <a:endParaRPr lang="en-US" dirty="0" smtClean="0"/>
                    </a:p>
                    <a:p>
                      <a:pPr algn="ctr"/>
                      <a:endParaRPr lang="en-US" dirty="0"/>
                    </a:p>
                  </a:txBody>
                  <a:tcPr>
                    <a:solidFill>
                      <a:schemeClr val="accent6">
                        <a:lumMod val="10000"/>
                        <a:lumOff val="9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Podcasts</a:t>
                      </a:r>
                      <a:r>
                        <a:rPr lang="en-US" baseline="0" dirty="0" smtClean="0"/>
                        <a:t> Scaffold self study</a:t>
                      </a:r>
                      <a:endParaRPr lang="en-US" dirty="0" smtClean="0"/>
                    </a:p>
                    <a:p>
                      <a:endParaRPr lang="en-US" dirty="0"/>
                    </a:p>
                  </a:txBody>
                  <a:tcPr>
                    <a:solidFill>
                      <a:schemeClr val="bg1">
                        <a:lumMod val="85000"/>
                      </a:schemeClr>
                    </a:solidFill>
                  </a:tcPr>
                </a:tc>
              </a:tr>
              <a:tr h="891424">
                <a:tc>
                  <a:txBody>
                    <a:bodyPr/>
                    <a:lstStyle/>
                    <a:p>
                      <a:pPr algn="r"/>
                      <a:r>
                        <a:rPr lang="en-US" dirty="0" smtClean="0"/>
                        <a:t>Mobile network</a:t>
                      </a:r>
                      <a:endParaRPr lang="en-US" dirty="0"/>
                    </a:p>
                  </a:txBody>
                  <a:tcPr>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Physical</a:t>
                      </a:r>
                      <a:r>
                        <a:rPr lang="en-US" baseline="0" dirty="0" smtClean="0"/>
                        <a:t> proximity of peers neutralized need of use</a:t>
                      </a:r>
                      <a:endParaRPr lang="en-US" dirty="0" smtClean="0"/>
                    </a:p>
                    <a:p>
                      <a:pPr algn="ctr"/>
                      <a:endParaRPr lang="en-US" dirty="0"/>
                    </a:p>
                  </a:txBody>
                  <a:tcPr>
                    <a:solidFill>
                      <a:schemeClr val="accent6">
                        <a:lumMod val="10000"/>
                        <a:lumOff val="9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Anonymous SMS/Texting arising</a:t>
                      </a:r>
                      <a:r>
                        <a:rPr lang="en-US" baseline="0" dirty="0" smtClean="0"/>
                        <a:t> from podcast</a:t>
                      </a:r>
                      <a:endParaRPr lang="en-US" dirty="0" smtClean="0"/>
                    </a:p>
                    <a:p>
                      <a:endParaRPr lang="en-US" dirty="0"/>
                    </a:p>
                  </a:txBody>
                  <a:tcPr>
                    <a:solidFill>
                      <a:schemeClr val="bg1">
                        <a:lumMod val="85000"/>
                      </a:schemeClr>
                    </a:solidFill>
                  </a:tcPr>
                </a:tc>
              </a:tr>
              <a:tr h="1157373">
                <a:tc>
                  <a:txBody>
                    <a:bodyPr/>
                    <a:lstStyle/>
                    <a:p>
                      <a:pPr algn="r"/>
                      <a:r>
                        <a:rPr lang="en-US" dirty="0" smtClean="0"/>
                        <a:t>Use of ubiquitous technologies</a:t>
                      </a:r>
                      <a:endParaRPr lang="en-US" dirty="0"/>
                    </a:p>
                  </a:txBody>
                  <a:tcPr>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Student</a:t>
                      </a:r>
                      <a:r>
                        <a:rPr lang="en-US" baseline="0" dirty="0" smtClean="0"/>
                        <a:t>s shared knowledge on putting audio file on varied devices</a:t>
                      </a:r>
                      <a:endParaRPr lang="en-US" dirty="0" smtClean="0"/>
                    </a:p>
                    <a:p>
                      <a:pPr algn="ctr"/>
                      <a:endParaRPr lang="en-US" dirty="0"/>
                    </a:p>
                  </a:txBody>
                  <a:tcPr>
                    <a:solidFill>
                      <a:schemeClr val="accent6">
                        <a:lumMod val="10000"/>
                        <a:lumOff val="90000"/>
                      </a:schemeClr>
                    </a:solidFill>
                  </a:tcPr>
                </a:tc>
                <a:tc>
                  <a:txBody>
                    <a:bodyPr/>
                    <a:lstStyle/>
                    <a:p>
                      <a:pPr algn="l"/>
                      <a:r>
                        <a:rPr lang="en-US" dirty="0" smtClean="0"/>
                        <a:t>Student</a:t>
                      </a:r>
                      <a:r>
                        <a:rPr lang="en-US" baseline="0" dirty="0" smtClean="0"/>
                        <a:t>s shared knowledge on putting audio file on varied devices</a:t>
                      </a:r>
                      <a:endParaRPr lang="en-US" dirty="0"/>
                    </a:p>
                  </a:txBody>
                  <a:tcPr>
                    <a:solidFill>
                      <a:schemeClr val="bg1">
                        <a:lumMod val="85000"/>
                      </a:schemeClr>
                    </a:solidFill>
                  </a:tcPr>
                </a:tc>
              </a:tr>
            </a:tbl>
          </a:graphicData>
        </a:graphic>
      </p:graphicFrame>
      <p:sp>
        <p:nvSpPr>
          <p:cNvPr id="47107"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78E20CB6-FF93-8C4F-9E19-476D6263473A}" type="slidenum">
              <a:rPr lang="en-US"/>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Slide Number Placeholder 4"/>
          <p:cNvSpPr>
            <a:spLocks noGrp="1"/>
          </p:cNvSpPr>
          <p:nvPr>
            <p:ph type="sldNum" sz="quarter" idx="4294967295"/>
          </p:nvPr>
        </p:nvSpPr>
        <p:spPr>
          <a:xfrm>
            <a:off x="6553200" y="6225988"/>
            <a:ext cx="2133600" cy="277906"/>
          </a:xfrm>
          <a:prstGeom prst="rect">
            <a:avLst/>
          </a:prstGeom>
        </p:spPr>
        <p:txBody>
          <a:bodyPr/>
          <a:lstStyle/>
          <a:p>
            <a:fld id="{D5BBC35B-A44B-4119-B8DA-DE9E3DFADA20}" type="slidenum">
              <a:rPr kumimoji="0" lang="en-US" smtClean="0"/>
              <a:pPr/>
              <a:t>35</a:t>
            </a:fld>
            <a:endParaRPr kumimoji="0" lang="en-US"/>
          </a:p>
        </p:txBody>
      </p:sp>
      <p:pic>
        <p:nvPicPr>
          <p:cNvPr id="4" name="Picture 3" descr="Photo-0759.jpg"/>
          <p:cNvPicPr>
            <a:picLocks noChangeAspect="1"/>
          </p:cNvPicPr>
          <p:nvPr/>
        </p:nvPicPr>
        <p:blipFill>
          <a:blip r:embed="rId2"/>
          <a:stretch>
            <a:fillRect/>
          </a:stretch>
        </p:blipFill>
        <p:spPr>
          <a:xfrm>
            <a:off x="0" y="0"/>
            <a:ext cx="9144000" cy="6858000"/>
          </a:xfrm>
          <a:prstGeom prst="rect">
            <a:avLst/>
          </a:prstGeom>
        </p:spPr>
      </p:pic>
      <p:sp>
        <p:nvSpPr>
          <p:cNvPr id="8" name="Rounded Rectangle 7"/>
          <p:cNvSpPr/>
          <p:nvPr/>
        </p:nvSpPr>
        <p:spPr>
          <a:xfrm>
            <a:off x="4572000" y="1492625"/>
            <a:ext cx="762000" cy="869575"/>
          </a:xfrm>
          <a:prstGeom prst="roundRect">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Slide Number Placeholder 4"/>
          <p:cNvSpPr>
            <a:spLocks noGrp="1"/>
          </p:cNvSpPr>
          <p:nvPr>
            <p:ph type="sldNum" sz="quarter" idx="4294967295"/>
          </p:nvPr>
        </p:nvSpPr>
        <p:spPr>
          <a:xfrm>
            <a:off x="6553200" y="6225988"/>
            <a:ext cx="2133600" cy="277906"/>
          </a:xfrm>
          <a:prstGeom prst="rect">
            <a:avLst/>
          </a:prstGeom>
        </p:spPr>
        <p:txBody>
          <a:bodyPr/>
          <a:lstStyle/>
          <a:p>
            <a:fld id="{D5BBC35B-A44B-4119-B8DA-DE9E3DFADA20}" type="slidenum">
              <a:rPr kumimoji="0" lang="en-US" smtClean="0"/>
              <a:pPr/>
              <a:t>36</a:t>
            </a:fld>
            <a:endParaRPr kumimoji="0" lang="en-US"/>
          </a:p>
        </p:txBody>
      </p:sp>
      <p:pic>
        <p:nvPicPr>
          <p:cNvPr id="4" name="Picture 3" descr="Photo-0764.jpg"/>
          <p:cNvPicPr>
            <a:picLocks noChangeAspect="1"/>
          </p:cNvPicPr>
          <p:nvPr/>
        </p:nvPicPr>
        <p:blipFill>
          <a:blip r:embed="rId2"/>
          <a:stretch>
            <a:fillRect/>
          </a:stretch>
        </p:blipFill>
        <p:spPr>
          <a:xfrm>
            <a:off x="0" y="0"/>
            <a:ext cx="9144000" cy="6858000"/>
          </a:xfrm>
          <a:prstGeom prst="rect">
            <a:avLst/>
          </a:prstGeom>
        </p:spPr>
      </p:pic>
      <p:sp>
        <p:nvSpPr>
          <p:cNvPr id="7" name="Rounded Rectangle 6"/>
          <p:cNvSpPr/>
          <p:nvPr/>
        </p:nvSpPr>
        <p:spPr>
          <a:xfrm>
            <a:off x="4191000" y="1219200"/>
            <a:ext cx="1676400" cy="1447800"/>
          </a:xfrm>
          <a:prstGeom prst="roundRect">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Slide Number Placeholder 4"/>
          <p:cNvSpPr>
            <a:spLocks noGrp="1"/>
          </p:cNvSpPr>
          <p:nvPr>
            <p:ph type="sldNum" sz="quarter" idx="4294967295"/>
          </p:nvPr>
        </p:nvSpPr>
        <p:spPr>
          <a:xfrm>
            <a:off x="6553200" y="6225988"/>
            <a:ext cx="2133600" cy="277906"/>
          </a:xfrm>
          <a:prstGeom prst="rect">
            <a:avLst/>
          </a:prstGeom>
        </p:spPr>
        <p:txBody>
          <a:bodyPr/>
          <a:lstStyle/>
          <a:p>
            <a:fld id="{D5BBC35B-A44B-4119-B8DA-DE9E3DFADA20}" type="slidenum">
              <a:rPr kumimoji="0" lang="en-US" smtClean="0"/>
              <a:pPr/>
              <a:t>37</a:t>
            </a:fld>
            <a:endParaRPr kumimoji="0" lang="en-US"/>
          </a:p>
        </p:txBody>
      </p:sp>
      <p:pic>
        <p:nvPicPr>
          <p:cNvPr id="4" name="Picture 3" descr="Photo-0777.jpg"/>
          <p:cNvPicPr>
            <a:picLocks noChangeAspect="1"/>
          </p:cNvPicPr>
          <p:nvPr/>
        </p:nvPicPr>
        <p:blipFill>
          <a:blip r:embed="rId2"/>
          <a:stretch>
            <a:fillRect/>
          </a:stretch>
        </p:blipFill>
        <p:spPr>
          <a:xfrm>
            <a:off x="0" y="0"/>
            <a:ext cx="9144000" cy="6858000"/>
          </a:xfrm>
          <a:prstGeom prst="rect">
            <a:avLst/>
          </a:prstGeom>
        </p:spPr>
      </p:pic>
      <p:sp>
        <p:nvSpPr>
          <p:cNvPr id="6" name="Rounded Rectangle 5"/>
          <p:cNvSpPr/>
          <p:nvPr/>
        </p:nvSpPr>
        <p:spPr>
          <a:xfrm>
            <a:off x="4419600" y="914400"/>
            <a:ext cx="1181100" cy="1066800"/>
          </a:xfrm>
          <a:prstGeom prst="roundRect">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Slide Number Placeholder 4"/>
          <p:cNvSpPr>
            <a:spLocks noGrp="1"/>
          </p:cNvSpPr>
          <p:nvPr>
            <p:ph type="sldNum" sz="quarter" idx="4294967295"/>
          </p:nvPr>
        </p:nvSpPr>
        <p:spPr>
          <a:xfrm>
            <a:off x="6553200" y="6225988"/>
            <a:ext cx="2133600" cy="277906"/>
          </a:xfrm>
          <a:prstGeom prst="rect">
            <a:avLst/>
          </a:prstGeom>
        </p:spPr>
        <p:txBody>
          <a:bodyPr/>
          <a:lstStyle/>
          <a:p>
            <a:fld id="{D5BBC35B-A44B-4119-B8DA-DE9E3DFADA20}" type="slidenum">
              <a:rPr kumimoji="0" lang="en-US" smtClean="0"/>
              <a:pPr/>
              <a:t>38</a:t>
            </a:fld>
            <a:endParaRPr kumimoji="0" lang="en-US"/>
          </a:p>
        </p:txBody>
      </p:sp>
      <p:pic>
        <p:nvPicPr>
          <p:cNvPr id="4" name="Picture 3" descr="Photo-0773.jpg"/>
          <p:cNvPicPr>
            <a:picLocks noChangeAspect="1"/>
          </p:cNvPicPr>
          <p:nvPr/>
        </p:nvPicPr>
        <p:blipFill>
          <a:blip r:embed="rId2"/>
          <a:stretch>
            <a:fillRect/>
          </a:stretch>
        </p:blipFill>
        <p:spPr>
          <a:xfrm>
            <a:off x="0" y="-152400"/>
            <a:ext cx="9144000" cy="6858000"/>
          </a:xfrm>
          <a:prstGeom prst="rect">
            <a:avLst/>
          </a:prstGeom>
        </p:spPr>
      </p:pic>
      <p:sp>
        <p:nvSpPr>
          <p:cNvPr id="6" name="Rounded Rectangle 5"/>
          <p:cNvSpPr/>
          <p:nvPr/>
        </p:nvSpPr>
        <p:spPr>
          <a:xfrm>
            <a:off x="4343400" y="1057837"/>
            <a:ext cx="838200" cy="923363"/>
          </a:xfrm>
          <a:prstGeom prst="roundRect">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ounded Rectangle 7"/>
          <p:cNvSpPr/>
          <p:nvPr/>
        </p:nvSpPr>
        <p:spPr>
          <a:xfrm>
            <a:off x="1373188" y="195263"/>
            <a:ext cx="6638925" cy="6446837"/>
          </a:xfrm>
          <a:prstGeom prst="round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2" name="Rounded Rectangle 11"/>
          <p:cNvSpPr/>
          <p:nvPr/>
        </p:nvSpPr>
        <p:spPr>
          <a:xfrm rot="2750835">
            <a:off x="3813176" y="-463550"/>
            <a:ext cx="1917700" cy="7610475"/>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7" name="Rounded Rectangle 6"/>
          <p:cNvSpPr/>
          <p:nvPr/>
        </p:nvSpPr>
        <p:spPr>
          <a:xfrm rot="2604408">
            <a:off x="1120775" y="2209800"/>
            <a:ext cx="7178675" cy="2276475"/>
          </a:xfrm>
          <a:prstGeom prst="round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9" name="Oval 8"/>
          <p:cNvSpPr/>
          <p:nvPr/>
        </p:nvSpPr>
        <p:spPr>
          <a:xfrm>
            <a:off x="2300288" y="958850"/>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0" name="Oval 9"/>
          <p:cNvSpPr/>
          <p:nvPr/>
        </p:nvSpPr>
        <p:spPr>
          <a:xfrm>
            <a:off x="5486400" y="3983038"/>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3" name="Oval 12"/>
          <p:cNvSpPr/>
          <p:nvPr/>
        </p:nvSpPr>
        <p:spPr>
          <a:xfrm>
            <a:off x="5486400" y="935038"/>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4" name="Oval 13"/>
          <p:cNvSpPr/>
          <p:nvPr/>
        </p:nvSpPr>
        <p:spPr>
          <a:xfrm>
            <a:off x="2216150" y="3983038"/>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60425" name="TextBox 16"/>
          <p:cNvSpPr txBox="1">
            <a:spLocks noChangeArrowheads="1"/>
          </p:cNvSpPr>
          <p:nvPr/>
        </p:nvSpPr>
        <p:spPr bwMode="auto">
          <a:xfrm>
            <a:off x="2635250" y="1512888"/>
            <a:ext cx="1219200" cy="369887"/>
          </a:xfrm>
          <a:prstGeom prst="rect">
            <a:avLst/>
          </a:prstGeom>
          <a:noFill/>
          <a:ln w="9525">
            <a:noFill/>
            <a:miter lim="800000"/>
            <a:headEnd/>
            <a:tailEnd/>
          </a:ln>
        </p:spPr>
        <p:txBody>
          <a:bodyPr>
            <a:prstTxWarp prst="textNoShape">
              <a:avLst/>
            </a:prstTxWarp>
            <a:spAutoFit/>
          </a:bodyPr>
          <a:lstStyle/>
          <a:p>
            <a:r>
              <a:rPr lang="en-US"/>
              <a:t>Content</a:t>
            </a:r>
          </a:p>
        </p:txBody>
      </p:sp>
      <p:sp>
        <p:nvSpPr>
          <p:cNvPr id="60426" name="TextBox 17"/>
          <p:cNvSpPr txBox="1">
            <a:spLocks noChangeArrowheads="1"/>
          </p:cNvSpPr>
          <p:nvPr/>
        </p:nvSpPr>
        <p:spPr bwMode="auto">
          <a:xfrm>
            <a:off x="5905500" y="4673600"/>
            <a:ext cx="1371600" cy="368300"/>
          </a:xfrm>
          <a:prstGeom prst="rect">
            <a:avLst/>
          </a:prstGeom>
          <a:noFill/>
          <a:ln w="9525">
            <a:noFill/>
            <a:miter lim="800000"/>
            <a:headEnd/>
            <a:tailEnd/>
          </a:ln>
        </p:spPr>
        <p:txBody>
          <a:bodyPr>
            <a:prstTxWarp prst="textNoShape">
              <a:avLst/>
            </a:prstTxWarp>
            <a:spAutoFit/>
          </a:bodyPr>
          <a:lstStyle/>
          <a:p>
            <a:r>
              <a:rPr lang="en-US"/>
              <a:t>Pedagogy</a:t>
            </a:r>
          </a:p>
        </p:txBody>
      </p:sp>
      <p:sp>
        <p:nvSpPr>
          <p:cNvPr id="60427" name="TextBox 18"/>
          <p:cNvSpPr txBox="1">
            <a:spLocks noChangeArrowheads="1"/>
          </p:cNvSpPr>
          <p:nvPr/>
        </p:nvSpPr>
        <p:spPr bwMode="auto">
          <a:xfrm>
            <a:off x="2452688" y="4616450"/>
            <a:ext cx="1524000" cy="368300"/>
          </a:xfrm>
          <a:prstGeom prst="rect">
            <a:avLst/>
          </a:prstGeom>
          <a:noFill/>
          <a:ln w="9525">
            <a:noFill/>
            <a:miter lim="800000"/>
            <a:headEnd/>
            <a:tailEnd/>
          </a:ln>
        </p:spPr>
        <p:txBody>
          <a:bodyPr>
            <a:prstTxWarp prst="textNoShape">
              <a:avLst/>
            </a:prstTxWarp>
            <a:spAutoFit/>
          </a:bodyPr>
          <a:lstStyle/>
          <a:p>
            <a:r>
              <a:rPr lang="en-US"/>
              <a:t>Interactivity</a:t>
            </a:r>
          </a:p>
        </p:txBody>
      </p:sp>
      <p:sp>
        <p:nvSpPr>
          <p:cNvPr id="60428" name="TextBox 19"/>
          <p:cNvSpPr txBox="1">
            <a:spLocks noChangeArrowheads="1"/>
          </p:cNvSpPr>
          <p:nvPr/>
        </p:nvSpPr>
        <p:spPr bwMode="auto">
          <a:xfrm>
            <a:off x="5726113" y="1512888"/>
            <a:ext cx="1512887" cy="369887"/>
          </a:xfrm>
          <a:prstGeom prst="rect">
            <a:avLst/>
          </a:prstGeom>
          <a:noFill/>
          <a:ln w="9525">
            <a:noFill/>
            <a:miter lim="800000"/>
            <a:headEnd/>
            <a:tailEnd/>
          </a:ln>
        </p:spPr>
        <p:txBody>
          <a:bodyPr>
            <a:prstTxWarp prst="textNoShape">
              <a:avLst/>
            </a:prstTxWarp>
            <a:spAutoFit/>
          </a:bodyPr>
          <a:lstStyle/>
          <a:p>
            <a:r>
              <a:rPr lang="en-US"/>
              <a:t>Connectivity</a:t>
            </a:r>
          </a:p>
        </p:txBody>
      </p:sp>
      <p:sp>
        <p:nvSpPr>
          <p:cNvPr id="26" name="Right Arrow 25"/>
          <p:cNvSpPr/>
          <p:nvPr/>
        </p:nvSpPr>
        <p:spPr>
          <a:xfrm rot="2292593">
            <a:off x="3716338" y="2271713"/>
            <a:ext cx="666750" cy="609600"/>
          </a:xfrm>
          <a:prstGeom prst="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27" name="Right Arrow 26"/>
          <p:cNvSpPr/>
          <p:nvPr/>
        </p:nvSpPr>
        <p:spPr>
          <a:xfrm rot="7586157">
            <a:off x="5354638" y="2228850"/>
            <a:ext cx="660400" cy="609600"/>
          </a:xfrm>
          <a:prstGeom prst="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28" name="Right Arrow 27"/>
          <p:cNvSpPr/>
          <p:nvPr/>
        </p:nvSpPr>
        <p:spPr>
          <a:xfrm rot="13309314">
            <a:off x="5357813" y="3738563"/>
            <a:ext cx="696912" cy="609600"/>
          </a:xfrm>
          <a:prstGeom prst="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29" name="Right Arrow 28"/>
          <p:cNvSpPr/>
          <p:nvPr/>
        </p:nvSpPr>
        <p:spPr>
          <a:xfrm rot="19092640">
            <a:off x="3425825" y="3983038"/>
            <a:ext cx="855663" cy="609600"/>
          </a:xfrm>
          <a:prstGeom prst="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30" name="Curved Right Arrow 29"/>
          <p:cNvSpPr/>
          <p:nvPr/>
        </p:nvSpPr>
        <p:spPr>
          <a:xfrm>
            <a:off x="2490788" y="2514600"/>
            <a:ext cx="841375" cy="1752600"/>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chemeClr val="tx1"/>
              </a:solidFill>
              <a:ea typeface="Arial" charset="0"/>
              <a:cs typeface="Arial" charset="0"/>
            </a:endParaRPr>
          </a:p>
        </p:txBody>
      </p:sp>
      <p:sp>
        <p:nvSpPr>
          <p:cNvPr id="31" name="Curved Left Arrow 30"/>
          <p:cNvSpPr/>
          <p:nvPr/>
        </p:nvSpPr>
        <p:spPr>
          <a:xfrm>
            <a:off x="6411913" y="2192338"/>
            <a:ext cx="698500" cy="2136775"/>
          </a:xfrm>
          <a:prstGeom prst="curvedLef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chemeClr val="tx1"/>
              </a:solidFill>
              <a:ea typeface="Arial" charset="0"/>
              <a:cs typeface="Arial" charset="0"/>
            </a:endParaRPr>
          </a:p>
        </p:txBody>
      </p:sp>
      <p:sp>
        <p:nvSpPr>
          <p:cNvPr id="32" name="Curved Right Arrow 31"/>
          <p:cNvSpPr/>
          <p:nvPr/>
        </p:nvSpPr>
        <p:spPr>
          <a:xfrm rot="15758532">
            <a:off x="4528344" y="4109244"/>
            <a:ext cx="762000" cy="2030412"/>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chemeClr val="tx1"/>
              </a:solidFill>
              <a:ea typeface="Arial" charset="0"/>
              <a:cs typeface="Arial" charset="0"/>
            </a:endParaRPr>
          </a:p>
        </p:txBody>
      </p:sp>
      <p:sp>
        <p:nvSpPr>
          <p:cNvPr id="33" name="Curved Right Arrow 32"/>
          <p:cNvSpPr/>
          <p:nvPr/>
        </p:nvSpPr>
        <p:spPr>
          <a:xfrm rot="5017298">
            <a:off x="4318001" y="238125"/>
            <a:ext cx="812800" cy="2232025"/>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chemeClr val="tx1"/>
              </a:solidFill>
              <a:ea typeface="Arial" charset="0"/>
              <a:cs typeface="Arial" charset="0"/>
            </a:endParaRPr>
          </a:p>
        </p:txBody>
      </p:sp>
      <p:sp>
        <p:nvSpPr>
          <p:cNvPr id="60437" name="TextBox 34"/>
          <p:cNvSpPr txBox="1">
            <a:spLocks noChangeArrowheads="1"/>
          </p:cNvSpPr>
          <p:nvPr/>
        </p:nvSpPr>
        <p:spPr bwMode="auto">
          <a:xfrm>
            <a:off x="1543050" y="3260725"/>
            <a:ext cx="1344613" cy="646113"/>
          </a:xfrm>
          <a:prstGeom prst="rect">
            <a:avLst/>
          </a:prstGeom>
          <a:noFill/>
          <a:ln w="9525">
            <a:noFill/>
            <a:miter lim="800000"/>
            <a:headEnd/>
            <a:tailEnd/>
          </a:ln>
        </p:spPr>
        <p:txBody>
          <a:bodyPr>
            <a:prstTxWarp prst="textNoShape">
              <a:avLst/>
            </a:prstTxWarp>
            <a:spAutoFit/>
          </a:bodyPr>
          <a:lstStyle/>
          <a:p>
            <a:r>
              <a:rPr lang="en-US"/>
              <a:t>Learning Design</a:t>
            </a:r>
          </a:p>
        </p:txBody>
      </p:sp>
      <p:sp>
        <p:nvSpPr>
          <p:cNvPr id="60438" name="TextBox 35"/>
          <p:cNvSpPr txBox="1">
            <a:spLocks noChangeArrowheads="1"/>
          </p:cNvSpPr>
          <p:nvPr/>
        </p:nvSpPr>
        <p:spPr bwMode="auto">
          <a:xfrm>
            <a:off x="3976688" y="5727700"/>
            <a:ext cx="1565275" cy="646113"/>
          </a:xfrm>
          <a:prstGeom prst="rect">
            <a:avLst/>
          </a:prstGeom>
          <a:noFill/>
          <a:ln w="9525">
            <a:noFill/>
            <a:miter lim="800000"/>
            <a:headEnd/>
            <a:tailEnd/>
          </a:ln>
        </p:spPr>
        <p:txBody>
          <a:bodyPr>
            <a:prstTxWarp prst="textNoShape">
              <a:avLst/>
            </a:prstTxWarp>
            <a:spAutoFit/>
          </a:bodyPr>
          <a:lstStyle/>
          <a:p>
            <a:r>
              <a:rPr lang="en-US"/>
              <a:t>Sociology of knowledge</a:t>
            </a:r>
          </a:p>
        </p:txBody>
      </p:sp>
      <p:sp>
        <p:nvSpPr>
          <p:cNvPr id="60439" name="TextBox 36"/>
          <p:cNvSpPr txBox="1">
            <a:spLocks noChangeArrowheads="1"/>
          </p:cNvSpPr>
          <p:nvPr/>
        </p:nvSpPr>
        <p:spPr bwMode="auto">
          <a:xfrm>
            <a:off x="7026274" y="2979738"/>
            <a:ext cx="1279525" cy="369887"/>
          </a:xfrm>
          <a:prstGeom prst="rect">
            <a:avLst/>
          </a:prstGeom>
          <a:noFill/>
          <a:ln w="9525">
            <a:noFill/>
            <a:miter lim="800000"/>
            <a:headEnd/>
            <a:tailEnd/>
          </a:ln>
        </p:spPr>
        <p:txBody>
          <a:bodyPr wrap="square">
            <a:prstTxWarp prst="textNoShape">
              <a:avLst/>
            </a:prstTxWarp>
            <a:spAutoFit/>
          </a:bodyPr>
          <a:lstStyle/>
          <a:p>
            <a:r>
              <a:rPr lang="en-US" dirty="0"/>
              <a:t>Cognition</a:t>
            </a:r>
          </a:p>
        </p:txBody>
      </p:sp>
      <p:sp>
        <p:nvSpPr>
          <p:cNvPr id="60440" name="TextBox 37"/>
          <p:cNvSpPr txBox="1">
            <a:spLocks noChangeArrowheads="1"/>
          </p:cNvSpPr>
          <p:nvPr/>
        </p:nvSpPr>
        <p:spPr bwMode="auto">
          <a:xfrm>
            <a:off x="4197350" y="195263"/>
            <a:ext cx="1528763" cy="646112"/>
          </a:xfrm>
          <a:prstGeom prst="rect">
            <a:avLst/>
          </a:prstGeom>
          <a:noFill/>
          <a:ln w="9525">
            <a:noFill/>
            <a:miter lim="800000"/>
            <a:headEnd/>
            <a:tailEnd/>
          </a:ln>
        </p:spPr>
        <p:txBody>
          <a:bodyPr>
            <a:prstTxWarp prst="textNoShape">
              <a:avLst/>
            </a:prstTxWarp>
            <a:spAutoFit/>
          </a:bodyPr>
          <a:lstStyle/>
          <a:p>
            <a:r>
              <a:rPr lang="en-US"/>
              <a:t>Knowledge construction</a:t>
            </a:r>
          </a:p>
        </p:txBody>
      </p:sp>
      <p:sp>
        <p:nvSpPr>
          <p:cNvPr id="48" name="Rectangle 47"/>
          <p:cNvSpPr/>
          <p:nvPr/>
        </p:nvSpPr>
        <p:spPr>
          <a:xfrm>
            <a:off x="495300" y="6641620"/>
            <a:ext cx="8360275" cy="45719"/>
          </a:xfrm>
          <a:prstGeom prst="rect">
            <a:avLst/>
          </a:prstGeom>
          <a:scene3d>
            <a:camera prst="orthographicFront"/>
            <a:lightRig rig="threePt" dir="t"/>
          </a:scene3d>
          <a:sp3d>
            <a:bevelT w="139700" prst="cross"/>
            <a:bevelB w="152400" h="50800" prst="softRound"/>
          </a:sp3d>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pic>
        <p:nvPicPr>
          <p:cNvPr id="35" name="Picture 10"/>
          <p:cNvPicPr>
            <a:picLocks noChangeAspect="1" noChangeArrowheads="1"/>
          </p:cNvPicPr>
          <p:nvPr/>
        </p:nvPicPr>
        <p:blipFill>
          <a:blip r:embed="rId2"/>
          <a:srcRect/>
          <a:stretch>
            <a:fillRect/>
          </a:stretch>
        </p:blipFill>
        <p:spPr bwMode="auto">
          <a:xfrm>
            <a:off x="4114800" y="2743200"/>
            <a:ext cx="12954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Title 1"/>
          <p:cNvSpPr>
            <a:spLocks noGrp="1"/>
          </p:cNvSpPr>
          <p:nvPr>
            <p:ph type="title"/>
          </p:nvPr>
        </p:nvSpPr>
        <p:spPr>
          <a:xfrm>
            <a:off x="533400" y="0"/>
            <a:ext cx="8153400" cy="838200"/>
          </a:xfrm>
        </p:spPr>
        <p:txBody>
          <a:bodyPr>
            <a:normAutofit/>
          </a:bodyPr>
          <a:lstStyle/>
          <a:p>
            <a:pPr fontAlgn="auto">
              <a:spcAft>
                <a:spcPts val="0"/>
              </a:spcAft>
              <a:defRPr/>
            </a:pPr>
            <a:r>
              <a:rPr lang="en-GB" sz="4000">
                <a:effectLst>
                  <a:outerShdw blurRad="38100" dist="38100" dir="2700000" algn="tl">
                    <a:srgbClr val="DDDDDD"/>
                  </a:outerShdw>
                </a:effectLst>
                <a:ea typeface="+mj-ea"/>
                <a:cs typeface="+mj-cs"/>
              </a:rPr>
              <a:t>Global Literature on m-learning</a:t>
            </a:r>
            <a:endParaRPr lang="en-US" sz="4000">
              <a:effectLst>
                <a:outerShdw blurRad="38100" dist="38100" dir="2700000" algn="tl">
                  <a:srgbClr val="DDDDDD"/>
                </a:outerShdw>
              </a:effectLst>
              <a:ea typeface="+mj-ea"/>
              <a:cs typeface="+mj-cs"/>
            </a:endParaRPr>
          </a:p>
        </p:txBody>
      </p:sp>
      <p:sp>
        <p:nvSpPr>
          <p:cNvPr id="27651" name="Content Placeholder 2"/>
          <p:cNvSpPr>
            <a:spLocks noGrp="1"/>
          </p:cNvSpPr>
          <p:nvPr>
            <p:ph idx="1"/>
          </p:nvPr>
        </p:nvSpPr>
        <p:spPr bwMode="auto">
          <a:xfrm>
            <a:off x="990600" y="1143000"/>
            <a:ext cx="7620000" cy="5181600"/>
          </a:xfrm>
          <a:noFill/>
          <a:ln>
            <a:miter lim="800000"/>
            <a:headEnd/>
            <a:tailEnd/>
          </a:ln>
        </p:spPr>
        <p:txBody>
          <a:bodyPr wrap="square" lIns="91440" tIns="45720" rIns="91440" bIns="45720" numCol="1" anchor="t" anchorCtr="0" compatLnSpc="1">
            <a:prstTxWarp prst="textNoShape">
              <a:avLst/>
            </a:prstTxWarp>
            <a:normAutofit lnSpcReduction="10000"/>
          </a:bodyPr>
          <a:lstStyle/>
          <a:p>
            <a:pPr lvl="1">
              <a:lnSpc>
                <a:spcPct val="80000"/>
              </a:lnSpc>
            </a:pPr>
            <a:r>
              <a:rPr lang="en-GB" sz="3200" dirty="0" smtClean="0"/>
              <a:t>Mobile phones connectivity vs. non-connected devices</a:t>
            </a:r>
            <a:r>
              <a:rPr lang="en-GB" sz="700" dirty="0" smtClean="0"/>
              <a:t> </a:t>
            </a:r>
          </a:p>
          <a:p>
            <a:pPr lvl="2">
              <a:lnSpc>
                <a:spcPct val="80000"/>
              </a:lnSpc>
            </a:pPr>
            <a:r>
              <a:rPr lang="en-GB" dirty="0" smtClean="0"/>
              <a:t>Desktop experience is extended through mobile learning (both connected / non-connected) </a:t>
            </a:r>
          </a:p>
          <a:p>
            <a:pPr lvl="3">
              <a:lnSpc>
                <a:spcPct val="80000"/>
              </a:lnSpc>
            </a:pPr>
            <a:r>
              <a:rPr lang="en-GB" b="1" dirty="0" smtClean="0"/>
              <a:t>Opportunity</a:t>
            </a:r>
            <a:r>
              <a:rPr lang="en-GB" dirty="0" smtClean="0"/>
              <a:t>: Leverage classroom activity/ interaction</a:t>
            </a:r>
          </a:p>
          <a:p>
            <a:pPr lvl="2">
              <a:lnSpc>
                <a:spcPct val="80000"/>
              </a:lnSpc>
            </a:pPr>
            <a:r>
              <a:rPr lang="en-US" dirty="0" smtClean="0"/>
              <a:t>Devices with no connectivity have not proved popular or sufficiently useful (</a:t>
            </a:r>
            <a:r>
              <a:rPr lang="en-US" dirty="0" err="1" smtClean="0"/>
              <a:t>FutureLab</a:t>
            </a:r>
            <a:r>
              <a:rPr lang="en-US" dirty="0" smtClean="0"/>
              <a:t> Handbook, 2006)</a:t>
            </a:r>
          </a:p>
          <a:p>
            <a:pPr lvl="3">
              <a:lnSpc>
                <a:spcPct val="80000"/>
              </a:lnSpc>
            </a:pPr>
            <a:r>
              <a:rPr lang="en-US" b="1" dirty="0" smtClean="0"/>
              <a:t>Opportunity:</a:t>
            </a:r>
            <a:r>
              <a:rPr lang="en-US" dirty="0" smtClean="0"/>
              <a:t> Use MP3 players and iPods along side mobile phones</a:t>
            </a:r>
            <a:endParaRPr lang="en-GB" dirty="0" smtClean="0"/>
          </a:p>
          <a:p>
            <a:pPr lvl="2">
              <a:lnSpc>
                <a:spcPct val="80000"/>
              </a:lnSpc>
            </a:pPr>
            <a:r>
              <a:rPr lang="en-GB" dirty="0" smtClean="0"/>
              <a:t>Most mobile devices are not integrated into institutional networks </a:t>
            </a:r>
          </a:p>
          <a:p>
            <a:pPr lvl="3">
              <a:lnSpc>
                <a:spcPct val="80000"/>
              </a:lnSpc>
            </a:pPr>
            <a:r>
              <a:rPr lang="en-GB" b="1" dirty="0" smtClean="0"/>
              <a:t>Opportunity:</a:t>
            </a:r>
            <a:r>
              <a:rPr lang="en-GB" dirty="0" smtClean="0"/>
              <a:t> Link students with educators &amp; peers, mobile devices with learning</a:t>
            </a:r>
          </a:p>
          <a:p>
            <a:pPr lvl="2">
              <a:lnSpc>
                <a:spcPct val="80000"/>
              </a:lnSpc>
            </a:pPr>
            <a:r>
              <a:rPr lang="en-GB" dirty="0" smtClean="0"/>
              <a:t>Significant blurring of distinction between mobile phones and data-centric handheld devices e.g. </a:t>
            </a:r>
            <a:r>
              <a:rPr lang="en-GB" dirty="0" err="1" smtClean="0"/>
              <a:t>PDAs</a:t>
            </a:r>
            <a:r>
              <a:rPr lang="en-GB" dirty="0" smtClean="0"/>
              <a:t> (</a:t>
            </a:r>
            <a:r>
              <a:rPr lang="en-GB" dirty="0" err="1" smtClean="0"/>
              <a:t>Becta</a:t>
            </a:r>
            <a:r>
              <a:rPr lang="en-GB" dirty="0" smtClean="0"/>
              <a:t>, 2004)</a:t>
            </a:r>
          </a:p>
          <a:p>
            <a:pPr lvl="3">
              <a:lnSpc>
                <a:spcPct val="80000"/>
              </a:lnSpc>
            </a:pPr>
            <a:r>
              <a:rPr lang="en-GB" b="1" dirty="0" smtClean="0"/>
              <a:t>Opportunity: </a:t>
            </a:r>
            <a:r>
              <a:rPr lang="en-GB" dirty="0" smtClean="0"/>
              <a:t>design learning activities that are device, space, time and distance independent</a:t>
            </a:r>
          </a:p>
          <a:p>
            <a:pPr>
              <a:lnSpc>
                <a:spcPct val="80000"/>
              </a:lnSpc>
              <a:buNone/>
            </a:pPr>
            <a:endParaRPr lang="en-US" sz="16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ounded Rectangle 7"/>
          <p:cNvSpPr/>
          <p:nvPr/>
        </p:nvSpPr>
        <p:spPr>
          <a:xfrm>
            <a:off x="1373188" y="125413"/>
            <a:ext cx="6638925" cy="6446837"/>
          </a:xfrm>
          <a:prstGeom prst="round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2" name="Rounded Rectangle 11"/>
          <p:cNvSpPr/>
          <p:nvPr/>
        </p:nvSpPr>
        <p:spPr>
          <a:xfrm rot="2750835">
            <a:off x="3813176" y="-463550"/>
            <a:ext cx="1917700" cy="7610475"/>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7" name="Rounded Rectangle 6"/>
          <p:cNvSpPr/>
          <p:nvPr/>
        </p:nvSpPr>
        <p:spPr>
          <a:xfrm rot="2604408">
            <a:off x="1120775" y="2209800"/>
            <a:ext cx="7178675" cy="2276475"/>
          </a:xfrm>
          <a:prstGeom prst="round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9" name="Oval 8"/>
          <p:cNvSpPr/>
          <p:nvPr/>
        </p:nvSpPr>
        <p:spPr>
          <a:xfrm>
            <a:off x="2300288" y="958850"/>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0" name="Oval 9"/>
          <p:cNvSpPr/>
          <p:nvPr/>
        </p:nvSpPr>
        <p:spPr>
          <a:xfrm>
            <a:off x="5486400" y="3983038"/>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3" name="Oval 12"/>
          <p:cNvSpPr/>
          <p:nvPr/>
        </p:nvSpPr>
        <p:spPr>
          <a:xfrm>
            <a:off x="5486400" y="935038"/>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4" name="Oval 13"/>
          <p:cNvSpPr/>
          <p:nvPr/>
        </p:nvSpPr>
        <p:spPr>
          <a:xfrm>
            <a:off x="2216150" y="3983038"/>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61449" name="TextBox 16"/>
          <p:cNvSpPr txBox="1">
            <a:spLocks noChangeArrowheads="1"/>
          </p:cNvSpPr>
          <p:nvPr/>
        </p:nvSpPr>
        <p:spPr bwMode="auto">
          <a:xfrm>
            <a:off x="2635250" y="1512888"/>
            <a:ext cx="1219200" cy="369887"/>
          </a:xfrm>
          <a:prstGeom prst="rect">
            <a:avLst/>
          </a:prstGeom>
          <a:noFill/>
          <a:ln w="9525">
            <a:noFill/>
            <a:miter lim="800000"/>
            <a:headEnd/>
            <a:tailEnd/>
          </a:ln>
        </p:spPr>
        <p:txBody>
          <a:bodyPr>
            <a:prstTxWarp prst="textNoShape">
              <a:avLst/>
            </a:prstTxWarp>
            <a:spAutoFit/>
          </a:bodyPr>
          <a:lstStyle/>
          <a:p>
            <a:r>
              <a:rPr lang="en-US"/>
              <a:t>Content</a:t>
            </a:r>
          </a:p>
        </p:txBody>
      </p:sp>
      <p:sp>
        <p:nvSpPr>
          <p:cNvPr id="61450" name="TextBox 17"/>
          <p:cNvSpPr txBox="1">
            <a:spLocks noChangeArrowheads="1"/>
          </p:cNvSpPr>
          <p:nvPr/>
        </p:nvSpPr>
        <p:spPr bwMode="auto">
          <a:xfrm>
            <a:off x="5905500" y="4673600"/>
            <a:ext cx="1371600" cy="368300"/>
          </a:xfrm>
          <a:prstGeom prst="rect">
            <a:avLst/>
          </a:prstGeom>
          <a:noFill/>
          <a:ln w="9525">
            <a:noFill/>
            <a:miter lim="800000"/>
            <a:headEnd/>
            <a:tailEnd/>
          </a:ln>
        </p:spPr>
        <p:txBody>
          <a:bodyPr>
            <a:prstTxWarp prst="textNoShape">
              <a:avLst/>
            </a:prstTxWarp>
            <a:spAutoFit/>
          </a:bodyPr>
          <a:lstStyle/>
          <a:p>
            <a:r>
              <a:rPr lang="en-US"/>
              <a:t>Pedagogy</a:t>
            </a:r>
          </a:p>
        </p:txBody>
      </p:sp>
      <p:sp>
        <p:nvSpPr>
          <p:cNvPr id="61451" name="TextBox 18"/>
          <p:cNvSpPr txBox="1">
            <a:spLocks noChangeArrowheads="1"/>
          </p:cNvSpPr>
          <p:nvPr/>
        </p:nvSpPr>
        <p:spPr bwMode="auto">
          <a:xfrm>
            <a:off x="2452688" y="4616450"/>
            <a:ext cx="1524000" cy="368300"/>
          </a:xfrm>
          <a:prstGeom prst="rect">
            <a:avLst/>
          </a:prstGeom>
          <a:noFill/>
          <a:ln w="9525">
            <a:noFill/>
            <a:miter lim="800000"/>
            <a:headEnd/>
            <a:tailEnd/>
          </a:ln>
        </p:spPr>
        <p:txBody>
          <a:bodyPr>
            <a:prstTxWarp prst="textNoShape">
              <a:avLst/>
            </a:prstTxWarp>
            <a:spAutoFit/>
          </a:bodyPr>
          <a:lstStyle/>
          <a:p>
            <a:r>
              <a:rPr lang="en-US"/>
              <a:t>Interactivity</a:t>
            </a:r>
          </a:p>
        </p:txBody>
      </p:sp>
      <p:sp>
        <p:nvSpPr>
          <p:cNvPr id="61452" name="TextBox 19"/>
          <p:cNvSpPr txBox="1">
            <a:spLocks noChangeArrowheads="1"/>
          </p:cNvSpPr>
          <p:nvPr/>
        </p:nvSpPr>
        <p:spPr bwMode="auto">
          <a:xfrm>
            <a:off x="5726113" y="1512888"/>
            <a:ext cx="1512887" cy="369887"/>
          </a:xfrm>
          <a:prstGeom prst="rect">
            <a:avLst/>
          </a:prstGeom>
          <a:noFill/>
          <a:ln w="9525">
            <a:noFill/>
            <a:miter lim="800000"/>
            <a:headEnd/>
            <a:tailEnd/>
          </a:ln>
        </p:spPr>
        <p:txBody>
          <a:bodyPr>
            <a:prstTxWarp prst="textNoShape">
              <a:avLst/>
            </a:prstTxWarp>
            <a:spAutoFit/>
          </a:bodyPr>
          <a:lstStyle/>
          <a:p>
            <a:r>
              <a:rPr lang="en-US"/>
              <a:t>Connectivity</a:t>
            </a:r>
          </a:p>
        </p:txBody>
      </p:sp>
      <p:sp>
        <p:nvSpPr>
          <p:cNvPr id="61453" name="TextBox 20"/>
          <p:cNvSpPr txBox="1">
            <a:spLocks noChangeArrowheads="1"/>
          </p:cNvSpPr>
          <p:nvPr/>
        </p:nvSpPr>
        <p:spPr bwMode="auto">
          <a:xfrm rot="-2635238">
            <a:off x="6280150" y="5387975"/>
            <a:ext cx="1852613" cy="400050"/>
          </a:xfrm>
          <a:prstGeom prst="rect">
            <a:avLst/>
          </a:prstGeom>
          <a:noFill/>
          <a:ln w="9525">
            <a:noFill/>
            <a:miter lim="800000"/>
            <a:headEnd/>
            <a:tailEnd/>
          </a:ln>
        </p:spPr>
        <p:txBody>
          <a:bodyPr>
            <a:prstTxWarp prst="textNoShape">
              <a:avLst/>
            </a:prstTxWarp>
            <a:spAutoFit/>
          </a:bodyPr>
          <a:lstStyle/>
          <a:p>
            <a:r>
              <a:rPr lang="en-US" sz="2000"/>
              <a:t>Free Software</a:t>
            </a:r>
          </a:p>
        </p:txBody>
      </p:sp>
      <p:sp>
        <p:nvSpPr>
          <p:cNvPr id="61454" name="TextBox 21"/>
          <p:cNvSpPr txBox="1">
            <a:spLocks noChangeArrowheads="1"/>
          </p:cNvSpPr>
          <p:nvPr/>
        </p:nvSpPr>
        <p:spPr bwMode="auto">
          <a:xfrm rot="-2635238">
            <a:off x="1570038" y="746125"/>
            <a:ext cx="1751012" cy="400050"/>
          </a:xfrm>
          <a:prstGeom prst="rect">
            <a:avLst/>
          </a:prstGeom>
          <a:noFill/>
          <a:ln w="9525">
            <a:noFill/>
            <a:miter lim="800000"/>
            <a:headEnd/>
            <a:tailEnd/>
          </a:ln>
        </p:spPr>
        <p:txBody>
          <a:bodyPr>
            <a:prstTxWarp prst="textNoShape">
              <a:avLst/>
            </a:prstTxWarp>
            <a:spAutoFit/>
          </a:bodyPr>
          <a:lstStyle/>
          <a:p>
            <a:r>
              <a:rPr lang="en-US" sz="2000"/>
              <a:t>Open Source</a:t>
            </a:r>
          </a:p>
        </p:txBody>
      </p:sp>
      <p:sp>
        <p:nvSpPr>
          <p:cNvPr id="61455" name="TextBox 22"/>
          <p:cNvSpPr txBox="1">
            <a:spLocks noChangeArrowheads="1"/>
          </p:cNvSpPr>
          <p:nvPr/>
        </p:nvSpPr>
        <p:spPr bwMode="auto">
          <a:xfrm rot="2676091">
            <a:off x="6502400" y="746125"/>
            <a:ext cx="1854200" cy="400050"/>
          </a:xfrm>
          <a:prstGeom prst="rect">
            <a:avLst/>
          </a:prstGeom>
          <a:noFill/>
          <a:ln w="9525">
            <a:noFill/>
            <a:miter lim="800000"/>
            <a:headEnd/>
            <a:tailEnd/>
          </a:ln>
        </p:spPr>
        <p:txBody>
          <a:bodyPr>
            <a:prstTxWarp prst="textNoShape">
              <a:avLst/>
            </a:prstTxWarp>
            <a:spAutoFit/>
          </a:bodyPr>
          <a:lstStyle/>
          <a:p>
            <a:r>
              <a:rPr lang="en-US" sz="2000"/>
              <a:t>Mobile Devices</a:t>
            </a:r>
          </a:p>
        </p:txBody>
      </p:sp>
      <p:sp>
        <p:nvSpPr>
          <p:cNvPr id="61456" name="TextBox 23"/>
          <p:cNvSpPr txBox="1">
            <a:spLocks noChangeArrowheads="1"/>
          </p:cNvSpPr>
          <p:nvPr/>
        </p:nvSpPr>
        <p:spPr bwMode="auto">
          <a:xfrm rot="2719502">
            <a:off x="1493838" y="5641975"/>
            <a:ext cx="1854200" cy="400050"/>
          </a:xfrm>
          <a:prstGeom prst="rect">
            <a:avLst/>
          </a:prstGeom>
          <a:noFill/>
          <a:ln w="9525">
            <a:noFill/>
            <a:miter lim="800000"/>
            <a:headEnd/>
            <a:tailEnd/>
          </a:ln>
        </p:spPr>
        <p:txBody>
          <a:bodyPr>
            <a:prstTxWarp prst="textNoShape">
              <a:avLst/>
            </a:prstTxWarp>
            <a:spAutoFit/>
          </a:bodyPr>
          <a:lstStyle/>
          <a:p>
            <a:r>
              <a:rPr lang="en-US" sz="2000"/>
              <a:t>Social Media</a:t>
            </a:r>
          </a:p>
        </p:txBody>
      </p:sp>
      <p:sp>
        <p:nvSpPr>
          <p:cNvPr id="26" name="Right Arrow 25"/>
          <p:cNvSpPr/>
          <p:nvPr/>
        </p:nvSpPr>
        <p:spPr>
          <a:xfrm rot="2292593">
            <a:off x="3716338" y="2271713"/>
            <a:ext cx="666750" cy="609600"/>
          </a:xfrm>
          <a:prstGeom prst="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27" name="Right Arrow 26"/>
          <p:cNvSpPr/>
          <p:nvPr/>
        </p:nvSpPr>
        <p:spPr>
          <a:xfrm rot="7586157">
            <a:off x="5354638" y="2228850"/>
            <a:ext cx="660400" cy="609600"/>
          </a:xfrm>
          <a:prstGeom prst="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28" name="Right Arrow 27"/>
          <p:cNvSpPr/>
          <p:nvPr/>
        </p:nvSpPr>
        <p:spPr>
          <a:xfrm rot="13309314">
            <a:off x="5357813" y="3738563"/>
            <a:ext cx="696912" cy="609600"/>
          </a:xfrm>
          <a:prstGeom prst="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29" name="Right Arrow 28"/>
          <p:cNvSpPr/>
          <p:nvPr/>
        </p:nvSpPr>
        <p:spPr>
          <a:xfrm rot="19092640">
            <a:off x="3425825" y="3983038"/>
            <a:ext cx="855663" cy="609600"/>
          </a:xfrm>
          <a:prstGeom prst="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30" name="Curved Right Arrow 29"/>
          <p:cNvSpPr/>
          <p:nvPr/>
        </p:nvSpPr>
        <p:spPr>
          <a:xfrm>
            <a:off x="2490788" y="2514600"/>
            <a:ext cx="841375" cy="1752600"/>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chemeClr val="tx1"/>
              </a:solidFill>
              <a:ea typeface="Arial" charset="0"/>
              <a:cs typeface="Arial" charset="0"/>
            </a:endParaRPr>
          </a:p>
        </p:txBody>
      </p:sp>
      <p:sp>
        <p:nvSpPr>
          <p:cNvPr id="31" name="Curved Left Arrow 30"/>
          <p:cNvSpPr/>
          <p:nvPr/>
        </p:nvSpPr>
        <p:spPr>
          <a:xfrm>
            <a:off x="6411913" y="2192338"/>
            <a:ext cx="698500" cy="2136775"/>
          </a:xfrm>
          <a:prstGeom prst="curvedLef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chemeClr val="tx1"/>
              </a:solidFill>
              <a:ea typeface="Arial" charset="0"/>
              <a:cs typeface="Arial" charset="0"/>
            </a:endParaRPr>
          </a:p>
        </p:txBody>
      </p:sp>
      <p:sp>
        <p:nvSpPr>
          <p:cNvPr id="32" name="Curved Right Arrow 31"/>
          <p:cNvSpPr/>
          <p:nvPr/>
        </p:nvSpPr>
        <p:spPr>
          <a:xfrm rot="15758532">
            <a:off x="4528344" y="4109244"/>
            <a:ext cx="762000" cy="2030412"/>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chemeClr val="tx1"/>
              </a:solidFill>
              <a:ea typeface="Arial" charset="0"/>
              <a:cs typeface="Arial" charset="0"/>
            </a:endParaRPr>
          </a:p>
        </p:txBody>
      </p:sp>
      <p:sp>
        <p:nvSpPr>
          <p:cNvPr id="33" name="Curved Right Arrow 32"/>
          <p:cNvSpPr/>
          <p:nvPr/>
        </p:nvSpPr>
        <p:spPr>
          <a:xfrm rot="5017298">
            <a:off x="4318001" y="238125"/>
            <a:ext cx="812800" cy="2232025"/>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chemeClr val="tx1"/>
              </a:solidFill>
              <a:ea typeface="Arial" charset="0"/>
              <a:cs typeface="Arial" charset="0"/>
            </a:endParaRPr>
          </a:p>
        </p:txBody>
      </p:sp>
      <p:sp>
        <p:nvSpPr>
          <p:cNvPr id="61465" name="TextBox 34"/>
          <p:cNvSpPr txBox="1">
            <a:spLocks noChangeArrowheads="1"/>
          </p:cNvSpPr>
          <p:nvPr/>
        </p:nvSpPr>
        <p:spPr bwMode="auto">
          <a:xfrm>
            <a:off x="1371600" y="3200400"/>
            <a:ext cx="1344613" cy="646113"/>
          </a:xfrm>
          <a:prstGeom prst="rect">
            <a:avLst/>
          </a:prstGeom>
          <a:noFill/>
          <a:ln w="9525">
            <a:noFill/>
            <a:miter lim="800000"/>
            <a:headEnd/>
            <a:tailEnd/>
          </a:ln>
        </p:spPr>
        <p:txBody>
          <a:bodyPr>
            <a:prstTxWarp prst="textNoShape">
              <a:avLst/>
            </a:prstTxWarp>
            <a:spAutoFit/>
          </a:bodyPr>
          <a:lstStyle/>
          <a:p>
            <a:r>
              <a:rPr lang="en-US"/>
              <a:t>Learning Design</a:t>
            </a:r>
          </a:p>
        </p:txBody>
      </p:sp>
      <p:sp>
        <p:nvSpPr>
          <p:cNvPr id="61466" name="TextBox 35"/>
          <p:cNvSpPr txBox="1">
            <a:spLocks noChangeArrowheads="1"/>
          </p:cNvSpPr>
          <p:nvPr/>
        </p:nvSpPr>
        <p:spPr bwMode="auto">
          <a:xfrm>
            <a:off x="3976688" y="5727700"/>
            <a:ext cx="1565275" cy="646113"/>
          </a:xfrm>
          <a:prstGeom prst="rect">
            <a:avLst/>
          </a:prstGeom>
          <a:noFill/>
          <a:ln w="9525">
            <a:noFill/>
            <a:miter lim="800000"/>
            <a:headEnd/>
            <a:tailEnd/>
          </a:ln>
        </p:spPr>
        <p:txBody>
          <a:bodyPr>
            <a:prstTxWarp prst="textNoShape">
              <a:avLst/>
            </a:prstTxWarp>
            <a:spAutoFit/>
          </a:bodyPr>
          <a:lstStyle/>
          <a:p>
            <a:r>
              <a:rPr lang="en-US"/>
              <a:t>Sociology of knowledge</a:t>
            </a:r>
          </a:p>
        </p:txBody>
      </p:sp>
      <p:sp>
        <p:nvSpPr>
          <p:cNvPr id="61467" name="TextBox 36"/>
          <p:cNvSpPr txBox="1">
            <a:spLocks noChangeArrowheads="1"/>
          </p:cNvSpPr>
          <p:nvPr/>
        </p:nvSpPr>
        <p:spPr bwMode="auto">
          <a:xfrm>
            <a:off x="7026275" y="2979738"/>
            <a:ext cx="1203325" cy="369887"/>
          </a:xfrm>
          <a:prstGeom prst="rect">
            <a:avLst/>
          </a:prstGeom>
          <a:noFill/>
          <a:ln w="9525">
            <a:noFill/>
            <a:miter lim="800000"/>
            <a:headEnd/>
            <a:tailEnd/>
          </a:ln>
        </p:spPr>
        <p:txBody>
          <a:bodyPr>
            <a:prstTxWarp prst="textNoShape">
              <a:avLst/>
            </a:prstTxWarp>
            <a:spAutoFit/>
          </a:bodyPr>
          <a:lstStyle/>
          <a:p>
            <a:r>
              <a:rPr lang="en-US"/>
              <a:t>Cognition</a:t>
            </a:r>
          </a:p>
        </p:txBody>
      </p:sp>
      <p:sp>
        <p:nvSpPr>
          <p:cNvPr id="61468" name="TextBox 37"/>
          <p:cNvSpPr txBox="1">
            <a:spLocks noChangeArrowheads="1"/>
          </p:cNvSpPr>
          <p:nvPr/>
        </p:nvSpPr>
        <p:spPr bwMode="auto">
          <a:xfrm>
            <a:off x="4197350" y="195263"/>
            <a:ext cx="1528763" cy="646112"/>
          </a:xfrm>
          <a:prstGeom prst="rect">
            <a:avLst/>
          </a:prstGeom>
          <a:noFill/>
          <a:ln w="9525">
            <a:noFill/>
            <a:miter lim="800000"/>
            <a:headEnd/>
            <a:tailEnd/>
          </a:ln>
        </p:spPr>
        <p:txBody>
          <a:bodyPr>
            <a:prstTxWarp prst="textNoShape">
              <a:avLst/>
            </a:prstTxWarp>
            <a:spAutoFit/>
          </a:bodyPr>
          <a:lstStyle/>
          <a:p>
            <a:r>
              <a:rPr lang="en-US"/>
              <a:t>Knowledge construction</a:t>
            </a:r>
          </a:p>
        </p:txBody>
      </p:sp>
      <p:sp>
        <p:nvSpPr>
          <p:cNvPr id="61469" name="TextBox 41"/>
          <p:cNvSpPr txBox="1">
            <a:spLocks noChangeArrowheads="1"/>
          </p:cNvSpPr>
          <p:nvPr/>
        </p:nvSpPr>
        <p:spPr bwMode="auto">
          <a:xfrm>
            <a:off x="974725" y="2085975"/>
            <a:ext cx="346075" cy="369888"/>
          </a:xfrm>
          <a:prstGeom prst="rect">
            <a:avLst/>
          </a:prstGeom>
          <a:noFill/>
          <a:ln w="9525">
            <a:noFill/>
            <a:miter lim="800000"/>
            <a:headEnd/>
            <a:tailEnd/>
          </a:ln>
        </p:spPr>
        <p:txBody>
          <a:bodyPr>
            <a:prstTxWarp prst="textNoShape">
              <a:avLst/>
            </a:prstTxWarp>
            <a:spAutoFit/>
          </a:bodyPr>
          <a:lstStyle/>
          <a:p>
            <a:r>
              <a:rPr lang="en-US"/>
              <a:t> </a:t>
            </a:r>
          </a:p>
          <a:p>
            <a:endParaRPr lang="en-US"/>
          </a:p>
        </p:txBody>
      </p:sp>
      <p:pic>
        <p:nvPicPr>
          <p:cNvPr id="35" name="Picture 10"/>
          <p:cNvPicPr>
            <a:picLocks noChangeAspect="1" noChangeArrowheads="1"/>
          </p:cNvPicPr>
          <p:nvPr/>
        </p:nvPicPr>
        <p:blipFill>
          <a:blip r:embed="rId2"/>
          <a:srcRect/>
          <a:stretch>
            <a:fillRect/>
          </a:stretch>
        </p:blipFill>
        <p:spPr bwMode="auto">
          <a:xfrm>
            <a:off x="4114800" y="2743200"/>
            <a:ext cx="12954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3"/>
          <p:cNvSpPr>
            <a:spLocks noGrp="1"/>
          </p:cNvSpPr>
          <p:nvPr>
            <p:ph type="title"/>
          </p:nvPr>
        </p:nvSpPr>
        <p:spPr>
          <a:xfrm>
            <a:off x="762000" y="381000"/>
            <a:ext cx="7499350" cy="1143000"/>
          </a:xfrm>
        </p:spPr>
        <p:txBody>
          <a:bodyPr wrap="square" lIns="91440" tIns="45720" rIns="91440" bIns="45720" numCol="1" anchor="t" anchorCtr="0" compatLnSpc="1">
            <a:prstTxWarp prst="textNoShape">
              <a:avLst/>
            </a:prstTxWarp>
            <a:normAutofit/>
          </a:bodyPr>
          <a:lstStyle/>
          <a:p>
            <a:r>
              <a:rPr lang="en-GB" dirty="0">
                <a:effectLst>
                  <a:outerShdw blurRad="38100" dist="38100" dir="2700000" algn="tl">
                    <a:srgbClr val="DDDDDD"/>
                  </a:outerShdw>
                </a:effectLst>
              </a:rPr>
              <a:t>Recommendations 1 of</a:t>
            </a:r>
            <a:r>
              <a:rPr lang="en-GB" dirty="0" smtClean="0">
                <a:effectLst>
                  <a:outerShdw blurRad="38100" dist="38100" dir="2700000" algn="tl">
                    <a:srgbClr val="DDDDDD"/>
                  </a:outerShdw>
                </a:effectLst>
              </a:rPr>
              <a:t> 4</a:t>
            </a:r>
            <a:endParaRPr lang="en-US" dirty="0">
              <a:effectLst>
                <a:outerShdw blurRad="38100" dist="38100" dir="2700000" algn="tl">
                  <a:srgbClr val="DDDDDD"/>
                </a:outerShdw>
              </a:effectLst>
            </a:endParaRPr>
          </a:p>
        </p:txBody>
      </p:sp>
      <p:sp>
        <p:nvSpPr>
          <p:cNvPr id="51203" name="Content Placeholder 2"/>
          <p:cNvSpPr>
            <a:spLocks noGrp="1"/>
          </p:cNvSpPr>
          <p:nvPr>
            <p:ph idx="1"/>
          </p:nvPr>
        </p:nvSpPr>
        <p:spPr bwMode="auto">
          <a:xfrm>
            <a:off x="762000" y="1828800"/>
            <a:ext cx="7499350" cy="4800600"/>
          </a:xfrm>
          <a:noFill/>
          <a:ln>
            <a:miter lim="800000"/>
            <a:headEnd/>
            <a:tailEnd/>
          </a:ln>
        </p:spPr>
        <p:txBody>
          <a:bodyPr wrap="square" lIns="91440" tIns="45720" rIns="91440" bIns="45720" numCol="1" anchor="t" anchorCtr="0" compatLnSpc="1">
            <a:prstTxWarp prst="textNoShape">
              <a:avLst/>
            </a:prstTxWarp>
          </a:bodyPr>
          <a:lstStyle/>
          <a:p>
            <a:r>
              <a:rPr lang="en-GB" dirty="0" smtClean="0"/>
              <a:t>Designing tasks for learning while on the move requires both educators and instructional designers to focus on the medium view of mobile devices</a:t>
            </a:r>
          </a:p>
          <a:p>
            <a:r>
              <a:rPr lang="en-GB" dirty="0" smtClean="0"/>
              <a:t>Aligning pedagogical goals with affordances at medium view level draws on existing device uses, reduces the learning curve and engages learners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3"/>
          <p:cNvSpPr>
            <a:spLocks noGrp="1"/>
          </p:cNvSpPr>
          <p:nvPr>
            <p:ph type="title"/>
          </p:nvPr>
        </p:nvSpPr>
        <p:spPr>
          <a:xfrm>
            <a:off x="762000" y="381000"/>
            <a:ext cx="7499350" cy="1143000"/>
          </a:xfrm>
        </p:spPr>
        <p:txBody>
          <a:bodyPr wrap="square" lIns="91440" tIns="45720" rIns="91440" bIns="45720" numCol="1" anchor="t" anchorCtr="0" compatLnSpc="1">
            <a:prstTxWarp prst="textNoShape">
              <a:avLst/>
            </a:prstTxWarp>
            <a:normAutofit/>
          </a:bodyPr>
          <a:lstStyle/>
          <a:p>
            <a:r>
              <a:rPr lang="en-GB" dirty="0">
                <a:effectLst>
                  <a:outerShdw blurRad="38100" dist="38100" dir="2700000" algn="tl">
                    <a:srgbClr val="DDDDDD"/>
                  </a:outerShdw>
                </a:effectLst>
              </a:rPr>
              <a:t>Recommendations 2 of</a:t>
            </a:r>
            <a:r>
              <a:rPr lang="en-GB" dirty="0" smtClean="0">
                <a:effectLst>
                  <a:outerShdw blurRad="38100" dist="38100" dir="2700000" algn="tl">
                    <a:srgbClr val="DDDDDD"/>
                  </a:outerShdw>
                </a:effectLst>
              </a:rPr>
              <a:t> 4</a:t>
            </a:r>
            <a:endParaRPr lang="en-US" dirty="0">
              <a:effectLst>
                <a:outerShdw blurRad="38100" dist="38100" dir="2700000" algn="tl">
                  <a:srgbClr val="DDDDDD"/>
                </a:outerShdw>
              </a:effectLst>
            </a:endParaRPr>
          </a:p>
        </p:txBody>
      </p:sp>
      <p:sp>
        <p:nvSpPr>
          <p:cNvPr id="52227" name="Content Placeholder 2"/>
          <p:cNvSpPr>
            <a:spLocks noGrp="1"/>
          </p:cNvSpPr>
          <p:nvPr>
            <p:ph idx="1"/>
          </p:nvPr>
        </p:nvSpPr>
        <p:spPr bwMode="auto">
          <a:xfrm>
            <a:off x="838200" y="1524000"/>
            <a:ext cx="7499350" cy="4953000"/>
          </a:xfrm>
          <a:noFill/>
          <a:ln>
            <a:miter lim="800000"/>
            <a:headEnd/>
            <a:tailEnd/>
          </a:ln>
        </p:spPr>
        <p:txBody>
          <a:bodyPr wrap="square" lIns="91440" tIns="45720" rIns="91440" bIns="45720" numCol="1" anchor="t" anchorCtr="0" compatLnSpc="1">
            <a:prstTxWarp prst="textNoShape">
              <a:avLst/>
            </a:prstTxWarp>
          </a:bodyPr>
          <a:lstStyle/>
          <a:p>
            <a:r>
              <a:rPr lang="en-GB" smtClean="0"/>
              <a:t>Ensuring that none of the learners are excluded, use a tools view to determine type of devices that learners have</a:t>
            </a:r>
          </a:p>
          <a:p>
            <a:pPr lvl="1"/>
            <a:r>
              <a:rPr lang="en-GB" smtClean="0"/>
              <a:t>Don’t develop learning tasks that requires an iPhone when learners don’t have the device or a wap application when only a handful of learners have wap-enabled phones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381000"/>
            <a:ext cx="7499350" cy="1143000"/>
          </a:xfrm>
        </p:spPr>
        <p:txBody>
          <a:bodyPr wrap="square" lIns="91440" tIns="45720" rIns="91440" bIns="45720" numCol="1" anchor="t" anchorCtr="0" compatLnSpc="1">
            <a:prstTxWarp prst="textNoShape">
              <a:avLst/>
            </a:prstTxWarp>
            <a:normAutofit/>
          </a:bodyPr>
          <a:lstStyle/>
          <a:p>
            <a:r>
              <a:rPr lang="en-GB" dirty="0">
                <a:effectLst>
                  <a:outerShdw blurRad="38100" dist="38100" dir="2700000" algn="tl">
                    <a:srgbClr val="DDDDDD"/>
                  </a:outerShdw>
                </a:effectLst>
              </a:rPr>
              <a:t>Recommendations 3 of</a:t>
            </a:r>
            <a:r>
              <a:rPr lang="en-GB" dirty="0" smtClean="0">
                <a:effectLst>
                  <a:outerShdw blurRad="38100" dist="38100" dir="2700000" algn="tl">
                    <a:srgbClr val="DDDDDD"/>
                  </a:outerShdw>
                </a:effectLst>
              </a:rPr>
              <a:t> 4</a:t>
            </a:r>
            <a:endParaRPr lang="en-US" dirty="0">
              <a:effectLst>
                <a:outerShdw blurRad="38100" dist="38100" dir="2700000" algn="tl">
                  <a:srgbClr val="DDDDDD"/>
                </a:outerShdw>
              </a:effectLst>
            </a:endParaRPr>
          </a:p>
        </p:txBody>
      </p:sp>
      <p:sp>
        <p:nvSpPr>
          <p:cNvPr id="53251" name="Content Placeholder 2"/>
          <p:cNvSpPr>
            <a:spLocks noGrp="1"/>
          </p:cNvSpPr>
          <p:nvPr>
            <p:ph idx="1"/>
          </p:nvPr>
        </p:nvSpPr>
        <p:spPr bwMode="auto">
          <a:xfrm>
            <a:off x="609600" y="1524000"/>
            <a:ext cx="7696200" cy="5059363"/>
          </a:xfrm>
          <a:noFill/>
          <a:ln>
            <a:miter lim="800000"/>
            <a:headEnd/>
            <a:tailEnd/>
          </a:ln>
        </p:spPr>
        <p:txBody>
          <a:bodyPr wrap="square" lIns="91440" tIns="45720" rIns="91440" bIns="45720" numCol="1" anchor="t" anchorCtr="0" compatLnSpc="1">
            <a:prstTxWarp prst="textNoShape">
              <a:avLst/>
            </a:prstTxWarp>
          </a:bodyPr>
          <a:lstStyle/>
          <a:p>
            <a:pPr>
              <a:lnSpc>
                <a:spcPct val="90000"/>
              </a:lnSpc>
            </a:pPr>
            <a:endParaRPr lang="en-US" sz="3000" dirty="0" smtClean="0"/>
          </a:p>
          <a:p>
            <a:pPr>
              <a:lnSpc>
                <a:spcPct val="90000"/>
              </a:lnSpc>
            </a:pPr>
            <a:r>
              <a:rPr lang="en-US" sz="3000" dirty="0" smtClean="0"/>
              <a:t>Design learning activities that combine the rigidity of lecture schedules, fixed desktops, learner mobility and ubiquitous technologies</a:t>
            </a:r>
          </a:p>
          <a:p>
            <a:pPr>
              <a:lnSpc>
                <a:spcPct val="90000"/>
              </a:lnSpc>
            </a:pPr>
            <a:endParaRPr lang="en-US" sz="3000" dirty="0" smtClean="0"/>
          </a:p>
          <a:p>
            <a:pPr>
              <a:lnSpc>
                <a:spcPct val="90000"/>
              </a:lnSpc>
            </a:pPr>
            <a:endParaRPr lang="en-US" sz="3000"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381000"/>
            <a:ext cx="7499350" cy="1143000"/>
          </a:xfrm>
        </p:spPr>
        <p:txBody>
          <a:bodyPr wrap="square" lIns="91440" tIns="45720" rIns="91440" bIns="45720" numCol="1" anchor="t" anchorCtr="0" compatLnSpc="1">
            <a:prstTxWarp prst="textNoShape">
              <a:avLst/>
            </a:prstTxWarp>
            <a:normAutofit/>
          </a:bodyPr>
          <a:lstStyle/>
          <a:p>
            <a:r>
              <a:rPr lang="en-GB" dirty="0">
                <a:effectLst>
                  <a:outerShdw blurRad="38100" dist="38100" dir="2700000" algn="tl">
                    <a:srgbClr val="DDDDDD"/>
                  </a:outerShdw>
                </a:effectLst>
              </a:rPr>
              <a:t>Recommendations</a:t>
            </a:r>
            <a:r>
              <a:rPr lang="en-GB" dirty="0" smtClean="0">
                <a:effectLst>
                  <a:outerShdw blurRad="38100" dist="38100" dir="2700000" algn="tl">
                    <a:srgbClr val="DDDDDD"/>
                  </a:outerShdw>
                </a:effectLst>
              </a:rPr>
              <a:t> 4 </a:t>
            </a:r>
            <a:r>
              <a:rPr lang="en-GB" dirty="0">
                <a:effectLst>
                  <a:outerShdw blurRad="38100" dist="38100" dir="2700000" algn="tl">
                    <a:srgbClr val="DDDDDD"/>
                  </a:outerShdw>
                </a:effectLst>
              </a:rPr>
              <a:t>of</a:t>
            </a:r>
            <a:r>
              <a:rPr lang="en-GB" dirty="0" smtClean="0">
                <a:effectLst>
                  <a:outerShdw blurRad="38100" dist="38100" dir="2700000" algn="tl">
                    <a:srgbClr val="DDDDDD"/>
                  </a:outerShdw>
                </a:effectLst>
              </a:rPr>
              <a:t> 4</a:t>
            </a:r>
            <a:endParaRPr lang="en-US" dirty="0">
              <a:effectLst>
                <a:outerShdw blurRad="38100" dist="38100" dir="2700000" algn="tl">
                  <a:srgbClr val="DDDDDD"/>
                </a:outerShdw>
              </a:effectLst>
            </a:endParaRPr>
          </a:p>
        </p:txBody>
      </p:sp>
      <p:sp>
        <p:nvSpPr>
          <p:cNvPr id="53251" name="Content Placeholder 2"/>
          <p:cNvSpPr>
            <a:spLocks noGrp="1"/>
          </p:cNvSpPr>
          <p:nvPr>
            <p:ph idx="1"/>
          </p:nvPr>
        </p:nvSpPr>
        <p:spPr bwMode="auto">
          <a:xfrm>
            <a:off x="609600" y="1524000"/>
            <a:ext cx="7696200" cy="5059363"/>
          </a:xfrm>
          <a:noFill/>
          <a:ln>
            <a:miter lim="800000"/>
            <a:headEnd/>
            <a:tailEnd/>
          </a:ln>
        </p:spPr>
        <p:txBody>
          <a:bodyPr wrap="square" lIns="91440" tIns="45720" rIns="91440" bIns="45720" numCol="1" anchor="t" anchorCtr="0" compatLnSpc="1">
            <a:prstTxWarp prst="textNoShape">
              <a:avLst/>
            </a:prstTxWarp>
          </a:bodyPr>
          <a:lstStyle/>
          <a:p>
            <a:pPr>
              <a:lnSpc>
                <a:spcPct val="90000"/>
              </a:lnSpc>
            </a:pPr>
            <a:r>
              <a:rPr lang="en-US" sz="3000" dirty="0" smtClean="0"/>
              <a:t>Leverage institutional LMS with popular social media so as to: </a:t>
            </a:r>
          </a:p>
          <a:p>
            <a:pPr lvl="1">
              <a:lnSpc>
                <a:spcPct val="90000"/>
              </a:lnSpc>
            </a:pPr>
            <a:r>
              <a:rPr lang="en-US" sz="2200" dirty="0" smtClean="0"/>
              <a:t>Maximize use of tools</a:t>
            </a:r>
          </a:p>
          <a:p>
            <a:pPr lvl="1">
              <a:lnSpc>
                <a:spcPct val="90000"/>
              </a:lnSpc>
            </a:pPr>
            <a:r>
              <a:rPr lang="en-US" sz="2200" dirty="0" smtClean="0"/>
              <a:t>Provides multiple ways of accessing content and social networking</a:t>
            </a:r>
          </a:p>
          <a:p>
            <a:pPr>
              <a:lnSpc>
                <a:spcPct val="90000"/>
              </a:lnSpc>
            </a:pPr>
            <a:r>
              <a:rPr lang="en-US" sz="3000" dirty="0" smtClean="0"/>
              <a:t>Value of using ubiquitous tools</a:t>
            </a:r>
          </a:p>
          <a:p>
            <a:pPr lvl="1">
              <a:lnSpc>
                <a:spcPct val="90000"/>
              </a:lnSpc>
            </a:pPr>
            <a:r>
              <a:rPr lang="en-US" sz="2200" dirty="0" smtClean="0"/>
              <a:t>No additional costs in acquiring &amp; training students to use new tools</a:t>
            </a:r>
          </a:p>
          <a:p>
            <a:pPr lvl="1">
              <a:lnSpc>
                <a:spcPct val="90000"/>
              </a:lnSpc>
            </a:pPr>
            <a:r>
              <a:rPr lang="en-US" sz="2200" dirty="0" smtClean="0"/>
              <a:t>Ensures more equitable access to content </a:t>
            </a:r>
          </a:p>
          <a:p>
            <a:pPr>
              <a:lnSpc>
                <a:spcPct val="90000"/>
              </a:lnSpc>
            </a:pPr>
            <a:endParaRPr lang="en-US" sz="3000" dirty="0" smtClean="0"/>
          </a:p>
          <a:p>
            <a:pPr>
              <a:lnSpc>
                <a:spcPct val="90000"/>
              </a:lnSpc>
            </a:pPr>
            <a:endParaRPr lang="en-US" sz="3000"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a:xfrm>
            <a:off x="457200" y="2895600"/>
            <a:ext cx="8229600" cy="838200"/>
          </a:xfrm>
        </p:spPr>
        <p:txBody>
          <a:bodyPr/>
          <a:lstStyle/>
          <a:p>
            <a:r>
              <a:rPr lang="en-US" dirty="0" smtClean="0">
                <a:hlinkClick r:id="rId2"/>
              </a:rPr>
              <a:t>Answer SMS Questions</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1"/>
          <p:cNvSpPr>
            <a:spLocks noChangeArrowheads="1"/>
          </p:cNvSpPr>
          <p:nvPr/>
        </p:nvSpPr>
        <p:spPr bwMode="auto">
          <a:xfrm>
            <a:off x="457200" y="914400"/>
            <a:ext cx="8458200" cy="5078312"/>
          </a:xfrm>
          <a:prstGeom prst="rect">
            <a:avLst/>
          </a:prstGeom>
          <a:noFill/>
          <a:ln w="9525">
            <a:noFill/>
            <a:miter lim="800000"/>
            <a:headEnd/>
            <a:tailEnd/>
          </a:ln>
        </p:spPr>
        <p:txBody>
          <a:bodyPr>
            <a:prstTxWarp prst="textNoShape">
              <a:avLst/>
            </a:prstTxWarp>
            <a:spAutoFit/>
          </a:bodyPr>
          <a:lstStyle/>
          <a:p>
            <a:pPr algn="ctr"/>
            <a:endParaRPr lang="en-ZA" sz="1200" b="1" dirty="0" smtClean="0">
              <a:latin typeface="Candara" charset="0"/>
            </a:endParaRPr>
          </a:p>
          <a:p>
            <a:pPr algn="ctr"/>
            <a:r>
              <a:rPr lang="en-ZA" sz="1200" b="1" dirty="0" smtClean="0">
                <a:latin typeface="Candara" charset="0"/>
              </a:rPr>
              <a:t>Search </a:t>
            </a:r>
            <a:r>
              <a:rPr lang="en-ZA" sz="1200" b="1" dirty="0">
                <a:latin typeface="Candara" charset="0"/>
              </a:rPr>
              <a:t>Engines And Directories For Podcasts.</a:t>
            </a:r>
            <a:endParaRPr lang="en-ZA" sz="1200" b="1" dirty="0" smtClean="0">
              <a:latin typeface="Candara" charset="0"/>
            </a:endParaRPr>
          </a:p>
          <a:p>
            <a:pPr algn="ctr"/>
            <a:r>
              <a:rPr lang="en-ZA" sz="1200" dirty="0" smtClean="0">
                <a:latin typeface="Candara" charset="0"/>
                <a:hlinkClick r:id="rId2" tooltip="http://www.podcast411.com/page2.html"/>
              </a:rPr>
              <a:t>http</a:t>
            </a:r>
            <a:r>
              <a:rPr lang="en-ZA" sz="1200" dirty="0">
                <a:latin typeface="Candara" charset="0"/>
                <a:hlinkClick r:id="rId2" tooltip="http://www.podcast411.com/page2.html"/>
              </a:rPr>
              <a:t>://www.podcast411.com/page2.html</a:t>
            </a:r>
            <a:r>
              <a:rPr lang="en-ZA" sz="1200" dirty="0">
                <a:latin typeface="Candara" charset="0"/>
              </a:rPr>
              <a:t> (reflects numerous directories) </a:t>
            </a:r>
          </a:p>
          <a:p>
            <a:pPr algn="ctr"/>
            <a:r>
              <a:rPr lang="en-ZA" sz="1200" dirty="0">
                <a:latin typeface="Candara" charset="0"/>
                <a:hlinkClick r:id="rId3" tooltip="http://www.vodstock.com/vodstock/vodcast-directories.php"/>
              </a:rPr>
              <a:t>http://www.vodstock.com/vodstock/vodcast-directories.php</a:t>
            </a:r>
            <a:r>
              <a:rPr lang="en-ZA" sz="1200" dirty="0">
                <a:latin typeface="Candara" charset="0"/>
              </a:rPr>
              <a:t> (listing video podcasts and “vlog” directories as of Nov. 10, 2005) </a:t>
            </a:r>
          </a:p>
          <a:p>
            <a:pPr algn="ctr"/>
            <a:r>
              <a:rPr lang="en-ZA" sz="1200" dirty="0">
                <a:latin typeface="Candara" charset="0"/>
                <a:hlinkClick r:id="rId4" tooltip="http://podcasts.yahoo.com/"/>
              </a:rPr>
              <a:t>http://podcasts.yahoo.com/</a:t>
            </a:r>
            <a:r>
              <a:rPr lang="en-ZA" sz="1200" dirty="0">
                <a:latin typeface="Candara" charset="0"/>
              </a:rPr>
              <a:t> </a:t>
            </a:r>
          </a:p>
          <a:p>
            <a:pPr algn="ctr"/>
            <a:r>
              <a:rPr lang="en-ZA" sz="1200" dirty="0">
                <a:latin typeface="Candara" charset="0"/>
                <a:hlinkClick r:id="rId5" tooltip="http://www.podcast.net/"/>
              </a:rPr>
              <a:t>http://www.podcast.net/</a:t>
            </a:r>
            <a:r>
              <a:rPr lang="en-ZA" sz="1200" dirty="0">
                <a:latin typeface="Candara" charset="0"/>
              </a:rPr>
              <a:t> </a:t>
            </a:r>
          </a:p>
          <a:p>
            <a:pPr algn="ctr"/>
            <a:r>
              <a:rPr lang="en-ZA" sz="1200" dirty="0">
                <a:latin typeface="Candara" charset="0"/>
                <a:hlinkClick r:id="rId6" tooltip="http://www.podscope.com/"/>
              </a:rPr>
              <a:t>http://www.podscope.com/</a:t>
            </a:r>
            <a:r>
              <a:rPr lang="en-ZA" sz="1200" dirty="0">
                <a:latin typeface="Candara" charset="0"/>
              </a:rPr>
              <a:t> </a:t>
            </a:r>
          </a:p>
          <a:p>
            <a:pPr algn="ctr"/>
            <a:r>
              <a:rPr lang="en-ZA" sz="1200" dirty="0">
                <a:latin typeface="Candara" charset="0"/>
                <a:hlinkClick r:id="rId7" tooltip="http://search.singingfish.com/sfw/home.jsp"/>
              </a:rPr>
              <a:t>http://search.singingfish.com/sfw/home.jsp</a:t>
            </a:r>
            <a:r>
              <a:rPr lang="en-ZA" sz="1200" dirty="0">
                <a:latin typeface="Candara" charset="0"/>
              </a:rPr>
              <a:t> </a:t>
            </a:r>
          </a:p>
          <a:p>
            <a:pPr algn="ctr"/>
            <a:r>
              <a:rPr lang="en-ZA" sz="1200" dirty="0">
                <a:latin typeface="Candara" charset="0"/>
                <a:hlinkClick r:id="rId8" tooltip="http://www.podcastalley.com/index.php"/>
              </a:rPr>
              <a:t>http://www.podcastalley.com/index.php</a:t>
            </a:r>
            <a:r>
              <a:rPr lang="en-ZA" sz="1200" dirty="0">
                <a:latin typeface="Candara" charset="0"/>
              </a:rPr>
              <a:t> </a:t>
            </a:r>
          </a:p>
          <a:p>
            <a:pPr algn="ctr"/>
            <a:r>
              <a:rPr lang="en-ZA" sz="1200" dirty="0">
                <a:latin typeface="Candara" charset="0"/>
                <a:hlinkClick r:id="rId9" tooltip="http://www.digitalpodcast.com/"/>
              </a:rPr>
              <a:t>http://www.digitalpodcast.com/</a:t>
            </a:r>
            <a:r>
              <a:rPr lang="en-ZA" sz="1200" dirty="0">
                <a:latin typeface="Candara" charset="0"/>
              </a:rPr>
              <a:t> </a:t>
            </a:r>
          </a:p>
          <a:p>
            <a:pPr algn="ctr"/>
            <a:endParaRPr lang="en-ZA" sz="1200" dirty="0">
              <a:latin typeface="Candara" charset="0"/>
            </a:endParaRPr>
          </a:p>
          <a:p>
            <a:pPr algn="ctr"/>
            <a:r>
              <a:rPr lang="en-ZA" sz="1200" b="1" dirty="0">
                <a:latin typeface="Candara" charset="0"/>
              </a:rPr>
              <a:t>Podcatcher Programs.</a:t>
            </a:r>
            <a:endParaRPr lang="en-ZA" sz="1200" b="1" dirty="0" smtClean="0">
              <a:latin typeface="Candara" charset="0"/>
            </a:endParaRPr>
          </a:p>
          <a:p>
            <a:pPr algn="ctr"/>
            <a:r>
              <a:rPr lang="en-ZA" sz="1200" dirty="0" smtClean="0">
                <a:latin typeface="Candara" charset="0"/>
              </a:rPr>
              <a:t>A </a:t>
            </a:r>
            <a:r>
              <a:rPr lang="en-ZA" sz="1200" dirty="0">
                <a:latin typeface="Candara" charset="0"/>
              </a:rPr>
              <a:t>list is available at: </a:t>
            </a:r>
            <a:r>
              <a:rPr lang="en-ZA" sz="1200" dirty="0">
                <a:latin typeface="Candara" charset="0"/>
                <a:hlinkClick r:id="rId10" tooltip="http://en.wikipedia.org/wiki/List_of_Podcatchers"/>
              </a:rPr>
              <a:t>http://en.wikipedia.org/wiki/List_of_Podcatchers</a:t>
            </a:r>
            <a:r>
              <a:rPr lang="en-ZA" sz="1200" dirty="0">
                <a:latin typeface="Candara" charset="0"/>
              </a:rPr>
              <a:t> </a:t>
            </a:r>
          </a:p>
          <a:p>
            <a:pPr algn="ctr"/>
            <a:endParaRPr lang="en-ZA" sz="1200" b="1" dirty="0">
              <a:latin typeface="Candara" charset="0"/>
            </a:endParaRPr>
          </a:p>
          <a:p>
            <a:pPr algn="ctr"/>
            <a:r>
              <a:rPr lang="en-ZA" sz="1200" b="1" dirty="0">
                <a:latin typeface="Candara" charset="0"/>
              </a:rPr>
              <a:t>Finding Podsafe Content.</a:t>
            </a:r>
            <a:endParaRPr lang="en-ZA" sz="1200" b="1" dirty="0" smtClean="0">
              <a:latin typeface="Candara" charset="0"/>
            </a:endParaRPr>
          </a:p>
          <a:p>
            <a:pPr algn="ctr"/>
            <a:r>
              <a:rPr lang="en-ZA" sz="1200" dirty="0" smtClean="0">
                <a:latin typeface="Candara" charset="0"/>
                <a:hlinkClick r:id="rId11" tooltip="http://creativecommons.org/"/>
              </a:rPr>
              <a:t>http</a:t>
            </a:r>
            <a:r>
              <a:rPr lang="en-ZA" sz="1200" dirty="0">
                <a:latin typeface="Candara" charset="0"/>
                <a:hlinkClick r:id="rId11" tooltip="http://creativecommons.org/"/>
              </a:rPr>
              <a:t>://creativecommons.org/</a:t>
            </a:r>
            <a:r>
              <a:rPr lang="en-ZA" sz="1200" dirty="0">
                <a:latin typeface="Candara" charset="0"/>
              </a:rPr>
              <a:t> </a:t>
            </a:r>
          </a:p>
          <a:p>
            <a:pPr algn="ctr"/>
            <a:r>
              <a:rPr lang="en-ZA" sz="1200" dirty="0">
                <a:latin typeface="Candara" charset="0"/>
                <a:hlinkClick r:id="rId12" tooltip="http://www.audiofeeds.org/"/>
              </a:rPr>
              <a:t>http://www.audiofeeds.org/</a:t>
            </a:r>
            <a:r>
              <a:rPr lang="en-ZA" sz="1200" dirty="0">
                <a:latin typeface="Candara" charset="0"/>
              </a:rPr>
              <a:t> </a:t>
            </a:r>
          </a:p>
          <a:p>
            <a:pPr algn="ctr"/>
            <a:r>
              <a:rPr lang="en-ZA" sz="1200" dirty="0">
                <a:latin typeface="Candara" charset="0"/>
                <a:hlinkClick r:id="rId13" tooltip="http://music.podshow.com/"/>
              </a:rPr>
              <a:t>http://music.podshow.com/</a:t>
            </a:r>
            <a:r>
              <a:rPr lang="en-ZA" sz="1200" dirty="0">
                <a:latin typeface="Candara" charset="0"/>
              </a:rPr>
              <a:t> (the podsafe music network) </a:t>
            </a:r>
          </a:p>
          <a:p>
            <a:pPr algn="ctr"/>
            <a:r>
              <a:rPr lang="en-ZA" sz="1200" dirty="0">
                <a:latin typeface="Candara" charset="0"/>
                <a:hlinkClick r:id="rId14" tooltip="http://www.podsafeaudio.com/"/>
              </a:rPr>
              <a:t>http://www.podsafeaudio.com/</a:t>
            </a:r>
            <a:r>
              <a:rPr lang="en-ZA" sz="1200" dirty="0">
                <a:latin typeface="Candara" charset="0"/>
              </a:rPr>
              <a:t> </a:t>
            </a:r>
          </a:p>
          <a:p>
            <a:pPr algn="ctr"/>
            <a:r>
              <a:rPr lang="en-ZA" sz="1200" dirty="0">
                <a:latin typeface="Candara" charset="0"/>
                <a:hlinkClick r:id="rId15" tooltip="http://www.ipodarmy.com/2005/06/how-to-find-podsafe-music/"/>
              </a:rPr>
              <a:t>http://www.ipodarmy.com/2005/06/how-to-find-podsafe-music/</a:t>
            </a:r>
            <a:r>
              <a:rPr lang="en-ZA" sz="1200" dirty="0">
                <a:latin typeface="Candara" charset="0"/>
              </a:rPr>
              <a:t> (how-to article) </a:t>
            </a:r>
          </a:p>
          <a:p>
            <a:pPr algn="ctr"/>
            <a:r>
              <a:rPr lang="en-ZA" sz="1200" dirty="0">
                <a:latin typeface="Candara" charset="0"/>
                <a:hlinkClick r:id="rId16" tooltip="http://www.magnatune.com"/>
              </a:rPr>
              <a:t>http://www.magnatune.com</a:t>
            </a:r>
            <a:r>
              <a:rPr lang="en-ZA" sz="1200" dirty="0">
                <a:latin typeface="Candara" charset="0"/>
              </a:rPr>
              <a:t> </a:t>
            </a:r>
          </a:p>
          <a:p>
            <a:pPr algn="ctr"/>
            <a:r>
              <a:rPr lang="en-ZA" sz="1200" dirty="0">
                <a:latin typeface="Candara" charset="0"/>
                <a:hlinkClick r:id="rId17" tooltip="http://promonet.iodalliance.com"/>
              </a:rPr>
              <a:t>http://promonet.iodalliance.com</a:t>
            </a:r>
            <a:r>
              <a:rPr lang="en-ZA" sz="1200" dirty="0">
                <a:latin typeface="Candara" charset="0"/>
              </a:rPr>
              <a:t> (a service from IODA (Independent Online Distribution Alliance) that offers podcasters, and others access to thousands of pre-cleared tracks from independent record labels) </a:t>
            </a:r>
          </a:p>
          <a:p>
            <a:pPr algn="ctr"/>
            <a:r>
              <a:rPr lang="en-ZA" sz="1200" dirty="0">
                <a:latin typeface="Candara" charset="0"/>
                <a:hlinkClick r:id="rId18" tooltip="http://www.pumpaudio.com/index.html"/>
              </a:rPr>
              <a:t>http://www.pumpaudio.com/index.html</a:t>
            </a:r>
            <a:r>
              <a:rPr lang="en-ZA" sz="1200" dirty="0">
                <a:latin typeface="Candara" charset="0"/>
              </a:rPr>
              <a:t> (proper licensing of independent music for use in advertising, television, film and the web) </a:t>
            </a:r>
          </a:p>
          <a:p>
            <a:pPr algn="ctr"/>
            <a:r>
              <a:rPr lang="en-ZA" sz="1200" dirty="0">
                <a:latin typeface="Candara" charset="0"/>
                <a:hlinkClick r:id="rId19" tooltip="http://www.garageband.com/htdb/feed/partners.html"/>
              </a:rPr>
              <a:t>http://www.garageband.com/htdb/feed/partners.html</a:t>
            </a:r>
            <a:r>
              <a:rPr lang="en-ZA" sz="1200" dirty="0">
                <a:latin typeface="Candara" charset="0"/>
              </a:rPr>
              <a:t> (music supplier with large catalog of CC music) </a:t>
            </a:r>
          </a:p>
          <a:p>
            <a:pPr algn="ctr"/>
            <a:r>
              <a:rPr lang="en-ZA" sz="1200" dirty="0">
                <a:latin typeface="Candara" charset="0"/>
                <a:hlinkClick r:id="rId20" tooltip="http://www.gcast.com"/>
              </a:rPr>
              <a:t>http://www.gcast.com</a:t>
            </a:r>
            <a:r>
              <a:rPr lang="en-ZA" sz="1200" dirty="0">
                <a:latin typeface="Candara" charset="0"/>
              </a:rPr>
              <a:t> (free and simple service that provides entire GarageBand catalog that is podcast safe) </a:t>
            </a:r>
          </a:p>
        </p:txBody>
      </p:sp>
      <p:sp>
        <p:nvSpPr>
          <p:cNvPr id="62467" name="Rectangle 2"/>
          <p:cNvSpPr>
            <a:spLocks noChangeArrowheads="1"/>
          </p:cNvSpPr>
          <p:nvPr/>
        </p:nvSpPr>
        <p:spPr bwMode="auto">
          <a:xfrm>
            <a:off x="4038600" y="5867400"/>
            <a:ext cx="4953000" cy="276225"/>
          </a:xfrm>
          <a:prstGeom prst="rect">
            <a:avLst/>
          </a:prstGeom>
          <a:noFill/>
          <a:ln w="9525">
            <a:noFill/>
            <a:miter lim="800000"/>
            <a:headEnd/>
            <a:tailEnd/>
          </a:ln>
        </p:spPr>
        <p:txBody>
          <a:bodyPr>
            <a:prstTxWarp prst="textNoShape">
              <a:avLst/>
            </a:prstTxWarp>
            <a:spAutoFit/>
          </a:bodyPr>
          <a:lstStyle/>
          <a:p>
            <a:r>
              <a:rPr lang="en-US" sz="1200" b="1" dirty="0">
                <a:latin typeface="Candara" charset="0"/>
              </a:rPr>
              <a:t>Sourced from: http://</a:t>
            </a:r>
            <a:r>
              <a:rPr lang="en-US" sz="1200" b="1" dirty="0" err="1">
                <a:latin typeface="Candara" charset="0"/>
              </a:rPr>
              <a:t>wiki.creativecommons.org/Podcasting_Legal_Guide</a:t>
            </a:r>
            <a:endParaRPr lang="en-US" sz="1200" b="1" dirty="0">
              <a:latin typeface="Candara" charset="0"/>
            </a:endParaRPr>
          </a:p>
        </p:txBody>
      </p:sp>
      <p:sp>
        <p:nvSpPr>
          <p:cNvPr id="4" name="Title 10"/>
          <p:cNvSpPr txBox="1">
            <a:spLocks/>
          </p:cNvSpPr>
          <p:nvPr/>
        </p:nvSpPr>
        <p:spPr bwMode="auto">
          <a:xfrm>
            <a:off x="468313" y="260350"/>
            <a:ext cx="8229600" cy="720725"/>
          </a:xfrm>
          <a:prstGeom prst="rect">
            <a:avLst/>
          </a:prstGeom>
          <a:solidFill>
            <a:srgbClr val="000099"/>
          </a:solid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800" kern="0" dirty="0" smtClean="0">
                <a:solidFill>
                  <a:schemeClr val="bg1"/>
                </a:solidFill>
                <a:latin typeface="+mj-lt"/>
                <a:ea typeface="+mj-ea"/>
                <a:cs typeface="+mj-cs"/>
              </a:rPr>
              <a:t>Useful Resources</a:t>
            </a:r>
            <a:endParaRPr kumimoji="0" lang="en-US" sz="28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en-US" smtClean="0"/>
          </a:p>
        </p:txBody>
      </p:sp>
      <p:sp>
        <p:nvSpPr>
          <p:cNvPr id="63491"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en-US" dirty="0" smtClean="0"/>
          </a:p>
          <a:p>
            <a:pPr algn="ctr">
              <a:buFont typeface="Arial" charset="0"/>
              <a:buNone/>
            </a:pPr>
            <a:r>
              <a:rPr lang="en-US" dirty="0" smtClean="0"/>
              <a:t>Thank you</a:t>
            </a:r>
          </a:p>
          <a:p>
            <a:pPr algn="ctr">
              <a:buFont typeface="Arial" charset="0"/>
              <a:buNone/>
            </a:pPr>
            <a:endParaRPr lang="en-US" dirty="0" smtClean="0"/>
          </a:p>
          <a:p>
            <a:pPr algn="ctr">
              <a:buFont typeface="Arial" charset="0"/>
              <a:buNone/>
            </a:pPr>
            <a:r>
              <a:rPr lang="en-US" dirty="0" smtClean="0"/>
              <a:t>Contact details:</a:t>
            </a:r>
          </a:p>
          <a:p>
            <a:pPr algn="ctr">
              <a:buFont typeface="Arial" charset="0"/>
              <a:buNone/>
            </a:pPr>
            <a:endParaRPr lang="en-US" dirty="0" smtClean="0"/>
          </a:p>
          <a:p>
            <a:pPr algn="ctr">
              <a:buFont typeface="Arial" charset="0"/>
              <a:buNone/>
            </a:pPr>
            <a:r>
              <a:rPr lang="en-US" dirty="0" smtClean="0">
                <a:solidFill>
                  <a:schemeClr val="bg2"/>
                </a:solidFill>
              </a:rPr>
              <a:t>Dick </a:t>
            </a:r>
            <a:r>
              <a:rPr lang="en-US" dirty="0" err="1" smtClean="0">
                <a:solidFill>
                  <a:schemeClr val="bg2"/>
                </a:solidFill>
              </a:rPr>
              <a:t>Ng’ambi</a:t>
            </a:r>
            <a:endParaRPr lang="en-US" dirty="0" smtClean="0">
              <a:solidFill>
                <a:schemeClr val="bg2"/>
              </a:solidFill>
            </a:endParaRPr>
          </a:p>
          <a:p>
            <a:pPr algn="ctr">
              <a:buFont typeface="Arial" charset="0"/>
              <a:buNone/>
            </a:pPr>
            <a:r>
              <a:rPr lang="en-US" dirty="0" smtClean="0">
                <a:solidFill>
                  <a:schemeClr val="bg2"/>
                </a:solidFill>
              </a:rPr>
              <a:t>Centre for Educational Technology</a:t>
            </a:r>
          </a:p>
          <a:p>
            <a:pPr algn="ctr">
              <a:buFont typeface="Arial" charset="0"/>
              <a:buNone/>
            </a:pPr>
            <a:r>
              <a:rPr lang="en-US" dirty="0" smtClean="0">
                <a:solidFill>
                  <a:schemeClr val="bg2"/>
                </a:solidFill>
                <a:hlinkClick r:id="rId2"/>
              </a:rPr>
              <a:t>Dick.Ngambi@uct.ac.za</a:t>
            </a:r>
            <a:endParaRPr lang="en-US" dirty="0" smtClean="0">
              <a:solidFill>
                <a:schemeClr val="bg2"/>
              </a:solidFill>
            </a:endParaRPr>
          </a:p>
          <a:p>
            <a:pPr algn="ctr">
              <a:buFont typeface="Arial" charset="0"/>
              <a:buNone/>
            </a:pPr>
            <a:r>
              <a:rPr lang="en-US" dirty="0" smtClean="0">
                <a:solidFill>
                  <a:schemeClr val="bg2"/>
                </a:solidFill>
              </a:rPr>
              <a:t>Skype Id: </a:t>
            </a:r>
            <a:r>
              <a:rPr lang="en-US" dirty="0" err="1" smtClean="0">
                <a:solidFill>
                  <a:schemeClr val="bg2"/>
                </a:solidFill>
              </a:rPr>
              <a:t>dngambi</a:t>
            </a:r>
            <a:endParaRPr lang="en-US" dirty="0">
              <a:solidFill>
                <a:schemeClr val="bg2"/>
              </a:solidFill>
            </a:endParaRPr>
          </a:p>
          <a:p>
            <a:pPr algn="ctr">
              <a:buFont typeface="Arial" charset="0"/>
              <a:buNone/>
            </a:pPr>
            <a:endParaRPr lang="en-US" dirty="0" smtClean="0"/>
          </a:p>
          <a:p>
            <a:pPr algn="ctr">
              <a:buFont typeface="Arial" charset="0"/>
              <a:buNone/>
            </a:pPr>
            <a:endParaRPr lang="en-US" dirty="0" smtClean="0"/>
          </a:p>
        </p:txBody>
      </p:sp>
      <p:sp>
        <p:nvSpPr>
          <p:cNvPr id="63492" name="Slide Number Placeholder 5"/>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4DBF39C4-B986-D342-AF33-B62E8E8909D4}" type="slidenum">
              <a:rPr lang="en-US"/>
              <a:pPr/>
              <a:t>47</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28600"/>
            <a:ext cx="8229600" cy="838200"/>
          </a:xfrm>
        </p:spPr>
        <p:txBody>
          <a:bodyPr wrap="square" lIns="91440" tIns="45720" rIns="91440" bIns="45720" numCol="1" anchor="t" anchorCtr="0" compatLnSpc="1">
            <a:prstTxWarp prst="textNoShape">
              <a:avLst/>
            </a:prstTxWarp>
          </a:bodyPr>
          <a:lstStyle/>
          <a:p>
            <a:r>
              <a:rPr lang="en-GB" sz="4000">
                <a:effectLst>
                  <a:outerShdw blurRad="38100" dist="38100" dir="2700000" algn="tl">
                    <a:srgbClr val="DDDDDD"/>
                  </a:outerShdw>
                </a:effectLst>
              </a:rPr>
              <a:t> SA ICT Indicators</a:t>
            </a:r>
            <a:endParaRPr lang="en-US" sz="4000">
              <a:effectLst>
                <a:outerShdw blurRad="38100" dist="38100" dir="2700000" algn="tl">
                  <a:srgbClr val="DDDDDD"/>
                </a:outerShdw>
              </a:effectLst>
            </a:endParaRPr>
          </a:p>
        </p:txBody>
      </p:sp>
      <p:graphicFrame>
        <p:nvGraphicFramePr>
          <p:cNvPr id="3" name="Table 2"/>
          <p:cNvGraphicFramePr>
            <a:graphicFrameLocks noGrp="1"/>
          </p:cNvGraphicFramePr>
          <p:nvPr/>
        </p:nvGraphicFramePr>
        <p:xfrm>
          <a:off x="609600" y="1143001"/>
          <a:ext cx="7315200" cy="4905740"/>
        </p:xfrm>
        <a:graphic>
          <a:graphicData uri="http://schemas.openxmlformats.org/drawingml/2006/table">
            <a:tbl>
              <a:tblPr/>
              <a:tblGrid>
                <a:gridCol w="3886200"/>
                <a:gridCol w="3429000"/>
              </a:tblGrid>
              <a:tr h="617588">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800" b="1" i="0" u="none" strike="noStrike" cap="none" normalizeH="0" baseline="0" dirty="0">
                        <a:ln>
                          <a:noFill/>
                        </a:ln>
                        <a:solidFill>
                          <a:srgbClr val="FFFFFF"/>
                        </a:solidFill>
                        <a:effectLst/>
                        <a:latin typeface="Gill Sans MT" charset="0"/>
                        <a:ea typeface="ＭＳ Ｐゴシック" charset="-128"/>
                        <a:cs typeface="ＭＳ Ｐゴシック" charset="-128"/>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Gill Sans MT" charset="0"/>
                          <a:ea typeface="ＭＳ Ｐゴシック" charset="-128"/>
                          <a:cs typeface="ＭＳ Ｐゴシック" charset="-128"/>
                        </a:rPr>
                        <a:t>Indicator</a:t>
                      </a:r>
                      <a:endParaRPr kumimoji="0" lang="en-US" sz="1800" b="1" i="0" u="none" strike="noStrike" cap="none" normalizeH="0" baseline="0" dirty="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Gill Sans MT" charset="0"/>
                        <a:ea typeface="ＭＳ Ｐゴシック" charset="-128"/>
                        <a:cs typeface="ＭＳ Ｐゴシック" charset="-128"/>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Gill Sans MT" charset="0"/>
                          <a:ea typeface="ＭＳ Ｐゴシック" charset="-128"/>
                          <a:cs typeface="ＭＳ Ｐゴシック" charset="-128"/>
                        </a:rPr>
                        <a:t>Per 100 inhabitants</a:t>
                      </a:r>
                      <a:endParaRPr kumimoji="0" lang="en-US" sz="1800" b="1"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4BACC6"/>
                    </a:solidFill>
                  </a:tcPr>
                </a:tc>
              </a:tr>
              <a:tr h="327921">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Computers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8.25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r>
              <a:tr h="327921">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Fixed telephone lines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8.91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r>
              <a:tr h="327921">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Internet users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8.43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r>
              <a:tr h="54253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Broadband Internet subscribers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0.77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r>
              <a:tr h="54253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Mobile cellular subscriptions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90.60</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r>
              <a:tr h="655841">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Radio sets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24.24</a:t>
                      </a:r>
                      <a:endParaRPr kumimoji="0" lang="en-US" sz="1800" b="0" i="0" u="none" strike="noStrike" cap="none" normalizeH="0" baseline="0">
                        <a:ln>
                          <a:noFill/>
                        </a:ln>
                        <a:solidFill>
                          <a:srgbClr val="000000"/>
                        </a:solidFill>
                        <a:effectLst/>
                        <a:latin typeface="Gill Sans MT" charset="0"/>
                        <a:ea typeface="ＭＳ Ｐゴシック" charset="-128"/>
                        <a:cs typeface="ＭＳ Ｐゴシック" charset="-128"/>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r>
              <a:tr h="655841">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Gill Sans MT" charset="0"/>
                          <a:ea typeface="ＭＳ Ｐゴシック" charset="-128"/>
                          <a:cs typeface="ＭＳ Ｐゴシック" charset="-128"/>
                        </a:rPr>
                        <a:t>TV sets </a:t>
                      </a:r>
                      <a:endParaRPr kumimoji="0" lang="en-US" sz="1800" b="0" i="0" u="none" strike="noStrike" cap="none" normalizeH="0" baseline="0" dirty="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19.50</a:t>
                      </a:r>
                      <a:endParaRPr kumimoji="0" lang="en-US" sz="1800" b="0" i="0" u="none" strike="noStrike" cap="none" normalizeH="0" baseline="0">
                        <a:ln>
                          <a:noFill/>
                        </a:ln>
                        <a:solidFill>
                          <a:srgbClr val="000000"/>
                        </a:solidFill>
                        <a:effectLst/>
                        <a:latin typeface="Gill Sans MT" charset="0"/>
                        <a:ea typeface="ＭＳ Ｐゴシック" charset="-128"/>
                        <a:cs typeface="ＭＳ Ｐゴシック" charset="-128"/>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r>
              <a:tr h="65009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Gill Sans MT" charset="0"/>
                          <a:ea typeface="ＭＳ Ｐゴシック" charset="-128"/>
                          <a:cs typeface="ＭＳ Ｐゴシック" charset="-128"/>
                        </a:rPr>
                        <a:t>% population covered by mobile signal </a:t>
                      </a:r>
                      <a:endParaRPr kumimoji="0" lang="en-US" sz="1800" b="0" i="0" u="none" strike="noStrike" cap="none" normalizeH="0" baseline="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Gill Sans MT" charset="0"/>
                          <a:ea typeface="ＭＳ Ｐゴシック" charset="-128"/>
                          <a:cs typeface="ＭＳ Ｐゴシック" charset="-128"/>
                        </a:rPr>
                        <a:t>99.79 </a:t>
                      </a:r>
                      <a:endParaRPr kumimoji="0" lang="en-US" sz="1800" b="0" i="0" u="none" strike="noStrike" cap="none" normalizeH="0" baseline="0" dirty="0">
                        <a:ln>
                          <a:noFill/>
                        </a:ln>
                        <a:solidFill>
                          <a:srgbClr val="31849B"/>
                        </a:solidFill>
                        <a:effectLst/>
                        <a:latin typeface="Gill Sans MT" charset="0"/>
                        <a:ea typeface="Calibri" charset="0"/>
                        <a:cs typeface="Calibri"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F1F5"/>
                    </a:solidFill>
                  </a:tcPr>
                </a:tc>
              </a:tr>
            </a:tbl>
          </a:graphicData>
        </a:graphic>
      </p:graphicFrame>
      <p:sp>
        <p:nvSpPr>
          <p:cNvPr id="21539" name="TextBox 3"/>
          <p:cNvSpPr txBox="1">
            <a:spLocks noChangeArrowheads="1"/>
          </p:cNvSpPr>
          <p:nvPr/>
        </p:nvSpPr>
        <p:spPr bwMode="auto">
          <a:xfrm>
            <a:off x="7086600" y="6324600"/>
            <a:ext cx="1828800" cy="615950"/>
          </a:xfrm>
          <a:prstGeom prst="rect">
            <a:avLst/>
          </a:prstGeom>
          <a:noFill/>
          <a:ln w="9525">
            <a:noFill/>
            <a:miter lim="800000"/>
            <a:headEnd/>
            <a:tailEnd/>
          </a:ln>
        </p:spPr>
        <p:txBody>
          <a:bodyPr>
            <a:prstTxWarp prst="textNoShape">
              <a:avLst/>
            </a:prstTxWarp>
            <a:spAutoFit/>
          </a:bodyPr>
          <a:lstStyle/>
          <a:p>
            <a:r>
              <a:rPr lang="en-US" sz="1600"/>
              <a:t>ITU website </a:t>
            </a:r>
          </a:p>
          <a:p>
            <a:endParaRPr lang="en-US"/>
          </a:p>
        </p:txBody>
      </p:sp>
      <p:sp>
        <p:nvSpPr>
          <p:cNvPr id="21540" name="TextBox 4"/>
          <p:cNvSpPr txBox="1">
            <a:spLocks noChangeArrowheads="1"/>
          </p:cNvSpPr>
          <p:nvPr/>
        </p:nvSpPr>
        <p:spPr bwMode="auto">
          <a:xfrm rot="-1443463">
            <a:off x="3961972" y="3008367"/>
            <a:ext cx="1779587" cy="2246313"/>
          </a:xfrm>
          <a:prstGeom prst="rect">
            <a:avLst/>
          </a:prstGeom>
          <a:noFill/>
          <a:ln w="9525">
            <a:noFill/>
            <a:miter lim="800000"/>
            <a:headEnd/>
            <a:tailEnd/>
          </a:ln>
        </p:spPr>
        <p:txBody>
          <a:bodyPr>
            <a:prstTxWarp prst="textNoShape">
              <a:avLst/>
            </a:prstTxWarp>
            <a:spAutoFit/>
          </a:bodyPr>
          <a:lstStyle/>
          <a:p>
            <a:r>
              <a:rPr lang="en-US" sz="2000" b="1" dirty="0">
                <a:solidFill>
                  <a:schemeClr val="accent2"/>
                </a:solidFill>
              </a:rPr>
              <a:t>Note: These statistics focus on devices / tools and not on what they are used for</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ounded Rectangle 7"/>
          <p:cNvSpPr/>
          <p:nvPr/>
        </p:nvSpPr>
        <p:spPr>
          <a:xfrm>
            <a:off x="1295400" y="228600"/>
            <a:ext cx="6638925" cy="6446838"/>
          </a:xfrm>
          <a:prstGeom prst="round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2" name="Rounded Rectangle 11"/>
          <p:cNvSpPr/>
          <p:nvPr/>
        </p:nvSpPr>
        <p:spPr>
          <a:xfrm rot="2750835">
            <a:off x="3813176" y="-463550"/>
            <a:ext cx="1917700" cy="7610475"/>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7" name="Rounded Rectangle 6"/>
          <p:cNvSpPr/>
          <p:nvPr/>
        </p:nvSpPr>
        <p:spPr>
          <a:xfrm rot="2604408">
            <a:off x="1120775" y="2209800"/>
            <a:ext cx="7178675" cy="2276475"/>
          </a:xfrm>
          <a:prstGeom prst="round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9" name="Oval 8"/>
          <p:cNvSpPr/>
          <p:nvPr/>
        </p:nvSpPr>
        <p:spPr>
          <a:xfrm>
            <a:off x="2300288" y="958850"/>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0" name="Oval 9"/>
          <p:cNvSpPr/>
          <p:nvPr/>
        </p:nvSpPr>
        <p:spPr>
          <a:xfrm>
            <a:off x="5486400" y="3983038"/>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3" name="Oval 12"/>
          <p:cNvSpPr/>
          <p:nvPr/>
        </p:nvSpPr>
        <p:spPr>
          <a:xfrm>
            <a:off x="5486400" y="935038"/>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4" name="Oval 13"/>
          <p:cNvSpPr/>
          <p:nvPr/>
        </p:nvSpPr>
        <p:spPr>
          <a:xfrm>
            <a:off x="2216150" y="3983038"/>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58377" name="TextBox 16"/>
          <p:cNvSpPr txBox="1">
            <a:spLocks noChangeArrowheads="1"/>
          </p:cNvSpPr>
          <p:nvPr/>
        </p:nvSpPr>
        <p:spPr bwMode="auto">
          <a:xfrm>
            <a:off x="2635250" y="1512888"/>
            <a:ext cx="1219200" cy="369887"/>
          </a:xfrm>
          <a:prstGeom prst="rect">
            <a:avLst/>
          </a:prstGeom>
          <a:noFill/>
          <a:ln w="9525">
            <a:noFill/>
            <a:miter lim="800000"/>
            <a:headEnd/>
            <a:tailEnd/>
          </a:ln>
        </p:spPr>
        <p:txBody>
          <a:bodyPr>
            <a:prstTxWarp prst="textNoShape">
              <a:avLst/>
            </a:prstTxWarp>
            <a:spAutoFit/>
          </a:bodyPr>
          <a:lstStyle/>
          <a:p>
            <a:r>
              <a:rPr lang="en-US"/>
              <a:t>Content</a:t>
            </a:r>
          </a:p>
        </p:txBody>
      </p:sp>
      <p:sp>
        <p:nvSpPr>
          <p:cNvPr id="58378" name="TextBox 17"/>
          <p:cNvSpPr txBox="1">
            <a:spLocks noChangeArrowheads="1"/>
          </p:cNvSpPr>
          <p:nvPr/>
        </p:nvSpPr>
        <p:spPr bwMode="auto">
          <a:xfrm>
            <a:off x="5905500" y="4673600"/>
            <a:ext cx="1371600" cy="368300"/>
          </a:xfrm>
          <a:prstGeom prst="rect">
            <a:avLst/>
          </a:prstGeom>
          <a:noFill/>
          <a:ln w="9525">
            <a:noFill/>
            <a:miter lim="800000"/>
            <a:headEnd/>
            <a:tailEnd/>
          </a:ln>
        </p:spPr>
        <p:txBody>
          <a:bodyPr>
            <a:prstTxWarp prst="textNoShape">
              <a:avLst/>
            </a:prstTxWarp>
            <a:spAutoFit/>
          </a:bodyPr>
          <a:lstStyle/>
          <a:p>
            <a:r>
              <a:rPr lang="en-US"/>
              <a:t>Pedagogy</a:t>
            </a:r>
          </a:p>
        </p:txBody>
      </p:sp>
      <p:sp>
        <p:nvSpPr>
          <p:cNvPr id="58379" name="TextBox 18"/>
          <p:cNvSpPr txBox="1">
            <a:spLocks noChangeArrowheads="1"/>
          </p:cNvSpPr>
          <p:nvPr/>
        </p:nvSpPr>
        <p:spPr bwMode="auto">
          <a:xfrm>
            <a:off x="2452688" y="4616450"/>
            <a:ext cx="1524000" cy="368300"/>
          </a:xfrm>
          <a:prstGeom prst="rect">
            <a:avLst/>
          </a:prstGeom>
          <a:noFill/>
          <a:ln w="9525">
            <a:noFill/>
            <a:miter lim="800000"/>
            <a:headEnd/>
            <a:tailEnd/>
          </a:ln>
        </p:spPr>
        <p:txBody>
          <a:bodyPr>
            <a:prstTxWarp prst="textNoShape">
              <a:avLst/>
            </a:prstTxWarp>
            <a:spAutoFit/>
          </a:bodyPr>
          <a:lstStyle/>
          <a:p>
            <a:r>
              <a:rPr lang="en-US"/>
              <a:t>Interactivity</a:t>
            </a:r>
          </a:p>
        </p:txBody>
      </p:sp>
      <p:sp>
        <p:nvSpPr>
          <p:cNvPr id="58380" name="TextBox 19"/>
          <p:cNvSpPr txBox="1">
            <a:spLocks noChangeArrowheads="1"/>
          </p:cNvSpPr>
          <p:nvPr/>
        </p:nvSpPr>
        <p:spPr bwMode="auto">
          <a:xfrm>
            <a:off x="5726113" y="1512888"/>
            <a:ext cx="1665287" cy="369887"/>
          </a:xfrm>
          <a:prstGeom prst="rect">
            <a:avLst/>
          </a:prstGeom>
          <a:noFill/>
          <a:ln w="9525">
            <a:noFill/>
            <a:miter lim="800000"/>
            <a:headEnd/>
            <a:tailEnd/>
          </a:ln>
        </p:spPr>
        <p:txBody>
          <a:bodyPr>
            <a:prstTxWarp prst="textNoShape">
              <a:avLst/>
            </a:prstTxWarp>
            <a:spAutoFit/>
          </a:bodyPr>
          <a:lstStyle/>
          <a:p>
            <a:r>
              <a:rPr lang="en-US"/>
              <a:t>Connectivity</a:t>
            </a:r>
          </a:p>
        </p:txBody>
      </p:sp>
      <p:sp>
        <p:nvSpPr>
          <p:cNvPr id="48" name="Rectangle 47"/>
          <p:cNvSpPr/>
          <p:nvPr/>
        </p:nvSpPr>
        <p:spPr>
          <a:xfrm>
            <a:off x="495300" y="6641620"/>
            <a:ext cx="8360275" cy="45719"/>
          </a:xfrm>
          <a:prstGeom prst="rect">
            <a:avLst/>
          </a:prstGeom>
          <a:scene3d>
            <a:camera prst="orthographicFront"/>
            <a:lightRig rig="threePt" dir="t"/>
          </a:scene3d>
          <a:sp3d>
            <a:bevelT w="139700" prst="cross"/>
            <a:bevelB w="152400" h="50800" prst="softRound"/>
          </a:sp3d>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pic>
        <p:nvPicPr>
          <p:cNvPr id="15" name="Picture 10"/>
          <p:cNvPicPr>
            <a:picLocks noChangeAspect="1" noChangeArrowheads="1"/>
          </p:cNvPicPr>
          <p:nvPr/>
        </p:nvPicPr>
        <p:blipFill>
          <a:blip r:embed="rId2"/>
          <a:srcRect/>
          <a:stretch>
            <a:fillRect/>
          </a:stretch>
        </p:blipFill>
        <p:spPr bwMode="auto">
          <a:xfrm>
            <a:off x="4114800" y="2743200"/>
            <a:ext cx="12954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ounded Rectangle 7"/>
          <p:cNvSpPr/>
          <p:nvPr/>
        </p:nvSpPr>
        <p:spPr>
          <a:xfrm>
            <a:off x="1373188" y="195263"/>
            <a:ext cx="6638925" cy="6446837"/>
          </a:xfrm>
          <a:prstGeom prst="round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2" name="Rounded Rectangle 11"/>
          <p:cNvSpPr/>
          <p:nvPr/>
        </p:nvSpPr>
        <p:spPr>
          <a:xfrm rot="2750835">
            <a:off x="3813176" y="-463550"/>
            <a:ext cx="1917700" cy="7610475"/>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7" name="Rounded Rectangle 6"/>
          <p:cNvSpPr/>
          <p:nvPr/>
        </p:nvSpPr>
        <p:spPr>
          <a:xfrm rot="2604408">
            <a:off x="1120775" y="2209800"/>
            <a:ext cx="7178675" cy="2276475"/>
          </a:xfrm>
          <a:prstGeom prst="round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9" name="Oval 8"/>
          <p:cNvSpPr/>
          <p:nvPr/>
        </p:nvSpPr>
        <p:spPr>
          <a:xfrm>
            <a:off x="2300288" y="958850"/>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0" name="Oval 9"/>
          <p:cNvSpPr/>
          <p:nvPr/>
        </p:nvSpPr>
        <p:spPr>
          <a:xfrm>
            <a:off x="5486400" y="3983038"/>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3" name="Oval 12"/>
          <p:cNvSpPr/>
          <p:nvPr/>
        </p:nvSpPr>
        <p:spPr>
          <a:xfrm>
            <a:off x="5486400" y="935038"/>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4" name="Oval 13"/>
          <p:cNvSpPr/>
          <p:nvPr/>
        </p:nvSpPr>
        <p:spPr>
          <a:xfrm>
            <a:off x="2216150" y="3983038"/>
            <a:ext cx="1828800" cy="17526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59401" name="TextBox 16"/>
          <p:cNvSpPr txBox="1">
            <a:spLocks noChangeArrowheads="1"/>
          </p:cNvSpPr>
          <p:nvPr/>
        </p:nvSpPr>
        <p:spPr bwMode="auto">
          <a:xfrm>
            <a:off x="2635250" y="1512888"/>
            <a:ext cx="1219200" cy="369887"/>
          </a:xfrm>
          <a:prstGeom prst="rect">
            <a:avLst/>
          </a:prstGeom>
          <a:noFill/>
          <a:ln w="9525">
            <a:noFill/>
            <a:miter lim="800000"/>
            <a:headEnd/>
            <a:tailEnd/>
          </a:ln>
        </p:spPr>
        <p:txBody>
          <a:bodyPr>
            <a:prstTxWarp prst="textNoShape">
              <a:avLst/>
            </a:prstTxWarp>
            <a:spAutoFit/>
          </a:bodyPr>
          <a:lstStyle/>
          <a:p>
            <a:r>
              <a:rPr lang="en-US"/>
              <a:t>Content</a:t>
            </a:r>
          </a:p>
        </p:txBody>
      </p:sp>
      <p:sp>
        <p:nvSpPr>
          <p:cNvPr id="59402" name="TextBox 17"/>
          <p:cNvSpPr txBox="1">
            <a:spLocks noChangeArrowheads="1"/>
          </p:cNvSpPr>
          <p:nvPr/>
        </p:nvSpPr>
        <p:spPr bwMode="auto">
          <a:xfrm>
            <a:off x="5905500" y="4673600"/>
            <a:ext cx="1371600" cy="368300"/>
          </a:xfrm>
          <a:prstGeom prst="rect">
            <a:avLst/>
          </a:prstGeom>
          <a:noFill/>
          <a:ln w="9525">
            <a:noFill/>
            <a:miter lim="800000"/>
            <a:headEnd/>
            <a:tailEnd/>
          </a:ln>
        </p:spPr>
        <p:txBody>
          <a:bodyPr>
            <a:prstTxWarp prst="textNoShape">
              <a:avLst/>
            </a:prstTxWarp>
            <a:spAutoFit/>
          </a:bodyPr>
          <a:lstStyle/>
          <a:p>
            <a:r>
              <a:rPr lang="en-US"/>
              <a:t>Pedagogy</a:t>
            </a:r>
          </a:p>
        </p:txBody>
      </p:sp>
      <p:sp>
        <p:nvSpPr>
          <p:cNvPr id="59403" name="TextBox 18"/>
          <p:cNvSpPr txBox="1">
            <a:spLocks noChangeArrowheads="1"/>
          </p:cNvSpPr>
          <p:nvPr/>
        </p:nvSpPr>
        <p:spPr bwMode="auto">
          <a:xfrm>
            <a:off x="2452688" y="4616450"/>
            <a:ext cx="1524000" cy="368300"/>
          </a:xfrm>
          <a:prstGeom prst="rect">
            <a:avLst/>
          </a:prstGeom>
          <a:noFill/>
          <a:ln w="9525">
            <a:noFill/>
            <a:miter lim="800000"/>
            <a:headEnd/>
            <a:tailEnd/>
          </a:ln>
        </p:spPr>
        <p:txBody>
          <a:bodyPr>
            <a:prstTxWarp prst="textNoShape">
              <a:avLst/>
            </a:prstTxWarp>
            <a:spAutoFit/>
          </a:bodyPr>
          <a:lstStyle/>
          <a:p>
            <a:r>
              <a:rPr lang="en-US"/>
              <a:t>Interactivity</a:t>
            </a:r>
          </a:p>
        </p:txBody>
      </p:sp>
      <p:sp>
        <p:nvSpPr>
          <p:cNvPr id="59404" name="TextBox 19"/>
          <p:cNvSpPr txBox="1">
            <a:spLocks noChangeArrowheads="1"/>
          </p:cNvSpPr>
          <p:nvPr/>
        </p:nvSpPr>
        <p:spPr bwMode="auto">
          <a:xfrm>
            <a:off x="5726113" y="1512888"/>
            <a:ext cx="1589087" cy="369887"/>
          </a:xfrm>
          <a:prstGeom prst="rect">
            <a:avLst/>
          </a:prstGeom>
          <a:noFill/>
          <a:ln w="9525">
            <a:noFill/>
            <a:miter lim="800000"/>
            <a:headEnd/>
            <a:tailEnd/>
          </a:ln>
        </p:spPr>
        <p:txBody>
          <a:bodyPr>
            <a:prstTxWarp prst="textNoShape">
              <a:avLst/>
            </a:prstTxWarp>
            <a:spAutoFit/>
          </a:bodyPr>
          <a:lstStyle/>
          <a:p>
            <a:r>
              <a:rPr lang="en-US"/>
              <a:t>Connectivity</a:t>
            </a:r>
          </a:p>
        </p:txBody>
      </p:sp>
      <p:sp>
        <p:nvSpPr>
          <p:cNvPr id="26" name="Right Arrow 25"/>
          <p:cNvSpPr/>
          <p:nvPr/>
        </p:nvSpPr>
        <p:spPr>
          <a:xfrm rot="2292593">
            <a:off x="3716338" y="2271713"/>
            <a:ext cx="666750" cy="609600"/>
          </a:xfrm>
          <a:prstGeom prst="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27" name="Right Arrow 26"/>
          <p:cNvSpPr/>
          <p:nvPr/>
        </p:nvSpPr>
        <p:spPr>
          <a:xfrm rot="7586157">
            <a:off x="5354638" y="2228850"/>
            <a:ext cx="660400" cy="609600"/>
          </a:xfrm>
          <a:prstGeom prst="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28" name="Right Arrow 27"/>
          <p:cNvSpPr/>
          <p:nvPr/>
        </p:nvSpPr>
        <p:spPr>
          <a:xfrm rot="13309314">
            <a:off x="5357813" y="3738563"/>
            <a:ext cx="696912" cy="609600"/>
          </a:xfrm>
          <a:prstGeom prst="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29" name="Right Arrow 28"/>
          <p:cNvSpPr/>
          <p:nvPr/>
        </p:nvSpPr>
        <p:spPr>
          <a:xfrm rot="19092640">
            <a:off x="3425825" y="3983038"/>
            <a:ext cx="855663" cy="609600"/>
          </a:xfrm>
          <a:prstGeom prst="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30" name="Curved Right Arrow 29"/>
          <p:cNvSpPr/>
          <p:nvPr/>
        </p:nvSpPr>
        <p:spPr>
          <a:xfrm>
            <a:off x="2490788" y="2514600"/>
            <a:ext cx="841375" cy="1752600"/>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chemeClr val="tx1"/>
              </a:solidFill>
              <a:ea typeface="Arial" charset="0"/>
              <a:cs typeface="Arial" charset="0"/>
            </a:endParaRPr>
          </a:p>
        </p:txBody>
      </p:sp>
      <p:sp>
        <p:nvSpPr>
          <p:cNvPr id="31" name="Curved Left Arrow 30"/>
          <p:cNvSpPr/>
          <p:nvPr/>
        </p:nvSpPr>
        <p:spPr>
          <a:xfrm>
            <a:off x="6411913" y="2192338"/>
            <a:ext cx="698500" cy="2136775"/>
          </a:xfrm>
          <a:prstGeom prst="curvedLef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chemeClr val="tx1"/>
              </a:solidFill>
              <a:ea typeface="Arial" charset="0"/>
              <a:cs typeface="Arial" charset="0"/>
            </a:endParaRPr>
          </a:p>
        </p:txBody>
      </p:sp>
      <p:sp>
        <p:nvSpPr>
          <p:cNvPr id="32" name="Curved Right Arrow 31"/>
          <p:cNvSpPr/>
          <p:nvPr/>
        </p:nvSpPr>
        <p:spPr>
          <a:xfrm rot="15758532">
            <a:off x="4528344" y="4109244"/>
            <a:ext cx="762000" cy="2030412"/>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chemeClr val="tx1"/>
              </a:solidFill>
              <a:ea typeface="Arial" charset="0"/>
              <a:cs typeface="Arial" charset="0"/>
            </a:endParaRPr>
          </a:p>
        </p:txBody>
      </p:sp>
      <p:sp>
        <p:nvSpPr>
          <p:cNvPr id="33" name="Curved Right Arrow 32"/>
          <p:cNvSpPr/>
          <p:nvPr/>
        </p:nvSpPr>
        <p:spPr>
          <a:xfrm rot="5017298">
            <a:off x="4318001" y="238125"/>
            <a:ext cx="812800" cy="2232025"/>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chemeClr val="tx1"/>
              </a:solidFill>
              <a:ea typeface="Arial" charset="0"/>
              <a:cs typeface="Arial" charset="0"/>
            </a:endParaRPr>
          </a:p>
        </p:txBody>
      </p:sp>
      <p:sp>
        <p:nvSpPr>
          <p:cNvPr id="48" name="Rectangle 47"/>
          <p:cNvSpPr/>
          <p:nvPr/>
        </p:nvSpPr>
        <p:spPr>
          <a:xfrm>
            <a:off x="495300" y="6641620"/>
            <a:ext cx="8360275" cy="45719"/>
          </a:xfrm>
          <a:prstGeom prst="rect">
            <a:avLst/>
          </a:prstGeom>
          <a:scene3d>
            <a:camera prst="orthographicFront"/>
            <a:lightRig rig="threePt" dir="t"/>
          </a:scene3d>
          <a:sp3d>
            <a:bevelT w="139700" prst="cross"/>
            <a:bevelB w="152400" h="50800" prst="softRound"/>
          </a:sp3d>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pic>
        <p:nvPicPr>
          <p:cNvPr id="24" name="Picture 10"/>
          <p:cNvPicPr>
            <a:picLocks noChangeAspect="1" noChangeArrowheads="1"/>
          </p:cNvPicPr>
          <p:nvPr/>
        </p:nvPicPr>
        <p:blipFill>
          <a:blip r:embed="rId2"/>
          <a:srcRect/>
          <a:stretch>
            <a:fillRect/>
          </a:stretch>
        </p:blipFill>
        <p:spPr bwMode="auto">
          <a:xfrm>
            <a:off x="4114800" y="2743200"/>
            <a:ext cx="12954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5" name="Content Placeholder 2"/>
          <p:cNvSpPr>
            <a:spLocks noGrp="1"/>
          </p:cNvSpPr>
          <p:nvPr>
            <p:ph idx="1"/>
          </p:nvPr>
        </p:nvSpPr>
        <p:spPr bwMode="auto">
          <a:xfrm>
            <a:off x="457200" y="1295400"/>
            <a:ext cx="8229600" cy="4930775"/>
          </a:xfrm>
          <a:noFill/>
          <a:ln>
            <a:miter lim="800000"/>
            <a:headEnd/>
            <a:tailEnd/>
          </a:ln>
        </p:spPr>
        <p:txBody>
          <a:bodyPr wrap="square" lIns="91440" tIns="45720" rIns="91440" bIns="45720" numCol="1" anchor="t" anchorCtr="0" compatLnSpc="1">
            <a:prstTxWarp prst="textNoShape">
              <a:avLst/>
            </a:prstTxWarp>
          </a:bodyPr>
          <a:lstStyle/>
          <a:p>
            <a:pPr marL="342900" lvl="1" indent="-342900">
              <a:buFont typeface="Arial" charset="0"/>
              <a:buChar char="•"/>
            </a:pPr>
            <a:r>
              <a:rPr lang="en-ZA" sz="3200" b="1" dirty="0" smtClean="0"/>
              <a:t>Server: </a:t>
            </a:r>
            <a:r>
              <a:rPr lang="en-ZA" sz="3200" dirty="0" smtClean="0"/>
              <a:t>site archiving and storing podcasts</a:t>
            </a:r>
          </a:p>
          <a:p>
            <a:pPr marL="342900" lvl="1" indent="-342900">
              <a:buFont typeface="Arial" charset="0"/>
              <a:buChar char="•"/>
            </a:pPr>
            <a:endParaRPr lang="en-ZA" sz="3200" dirty="0" smtClean="0"/>
          </a:p>
          <a:p>
            <a:pPr marL="342900" lvl="1" indent="-342900">
              <a:buFont typeface="Arial" charset="0"/>
              <a:buChar char="•"/>
            </a:pPr>
            <a:endParaRPr lang="en-ZA" sz="3200" dirty="0" smtClean="0"/>
          </a:p>
          <a:p>
            <a:pPr marL="342900" lvl="1" indent="-342900">
              <a:buFont typeface="Arial" charset="0"/>
              <a:buChar char="•"/>
            </a:pPr>
            <a:endParaRPr lang="en-ZA" sz="3200" dirty="0" smtClean="0"/>
          </a:p>
          <a:p>
            <a:pPr marL="342900" lvl="1" indent="-342900">
              <a:buFont typeface="Arial" charset="0"/>
              <a:buChar char="•"/>
            </a:pPr>
            <a:endParaRPr lang="en-US" sz="3200" dirty="0" smtClean="0"/>
          </a:p>
          <a:p>
            <a:endParaRPr lang="en-US" dirty="0" smtClean="0"/>
          </a:p>
        </p:txBody>
      </p:sp>
      <p:sp>
        <p:nvSpPr>
          <p:cNvPr id="54276" name="Slide Number Placeholder 7"/>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543F02F4-A6D9-E84E-921D-6D61B1274E02}" type="slidenum">
              <a:rPr lang="en-US"/>
              <a:pPr/>
              <a:t>8</a:t>
            </a:fld>
            <a:endParaRPr lang="en-US"/>
          </a:p>
        </p:txBody>
      </p:sp>
      <p:pic>
        <p:nvPicPr>
          <p:cNvPr id="54277" name="Picture 13"/>
          <p:cNvPicPr>
            <a:picLocks noChangeAspect="1" noChangeArrowheads="1"/>
          </p:cNvPicPr>
          <p:nvPr/>
        </p:nvPicPr>
        <p:blipFill>
          <a:blip r:embed="rId2"/>
          <a:srcRect/>
          <a:stretch>
            <a:fillRect/>
          </a:stretch>
        </p:blipFill>
        <p:spPr bwMode="auto">
          <a:xfrm>
            <a:off x="1357313" y="2714625"/>
            <a:ext cx="2000250" cy="1214438"/>
          </a:xfrm>
          <a:prstGeom prst="rect">
            <a:avLst/>
          </a:prstGeom>
          <a:noFill/>
          <a:ln w="9525">
            <a:noFill/>
            <a:miter lim="800000"/>
            <a:headEnd/>
            <a:tailEnd/>
          </a:ln>
        </p:spPr>
      </p:pic>
      <p:pic>
        <p:nvPicPr>
          <p:cNvPr id="54278" name="Picture 8"/>
          <p:cNvPicPr>
            <a:picLocks noChangeAspect="1" noChangeArrowheads="1"/>
          </p:cNvPicPr>
          <p:nvPr/>
        </p:nvPicPr>
        <p:blipFill>
          <a:blip r:embed="rId3"/>
          <a:srcRect/>
          <a:stretch>
            <a:fillRect/>
          </a:stretch>
        </p:blipFill>
        <p:spPr bwMode="auto">
          <a:xfrm>
            <a:off x="2362200" y="5029200"/>
            <a:ext cx="4457700" cy="1028700"/>
          </a:xfrm>
          <a:prstGeom prst="rect">
            <a:avLst/>
          </a:prstGeom>
          <a:noFill/>
          <a:ln w="9525">
            <a:noFill/>
            <a:miter lim="800000"/>
            <a:headEnd/>
            <a:tailEnd/>
          </a:ln>
        </p:spPr>
      </p:pic>
      <p:pic>
        <p:nvPicPr>
          <p:cNvPr id="54279" name="Picture 14"/>
          <p:cNvPicPr>
            <a:picLocks noChangeAspect="1" noChangeArrowheads="1"/>
          </p:cNvPicPr>
          <p:nvPr/>
        </p:nvPicPr>
        <p:blipFill>
          <a:blip r:embed="rId4"/>
          <a:srcRect/>
          <a:stretch>
            <a:fillRect/>
          </a:stretch>
        </p:blipFill>
        <p:spPr bwMode="auto">
          <a:xfrm>
            <a:off x="4286250" y="2643188"/>
            <a:ext cx="3097213" cy="846137"/>
          </a:xfrm>
          <a:prstGeom prst="rect">
            <a:avLst/>
          </a:prstGeom>
          <a:noFill/>
          <a:ln w="9525">
            <a:noFill/>
            <a:miter lim="800000"/>
            <a:headEnd/>
            <a:tailEnd/>
          </a:ln>
        </p:spPr>
      </p:pic>
      <p:pic>
        <p:nvPicPr>
          <p:cNvPr id="54280" name="Picture 4"/>
          <p:cNvPicPr>
            <a:picLocks noChangeAspect="1" noChangeArrowheads="1"/>
          </p:cNvPicPr>
          <p:nvPr/>
        </p:nvPicPr>
        <p:blipFill>
          <a:blip r:embed="rId5"/>
          <a:srcRect/>
          <a:stretch>
            <a:fillRect/>
          </a:stretch>
        </p:blipFill>
        <p:spPr bwMode="auto">
          <a:xfrm>
            <a:off x="914400" y="4038600"/>
            <a:ext cx="6769100" cy="858837"/>
          </a:xfrm>
          <a:prstGeom prst="rect">
            <a:avLst/>
          </a:prstGeom>
          <a:noFill/>
          <a:ln w="9525">
            <a:noFill/>
            <a:miter lim="800000"/>
            <a:headEnd/>
            <a:tailEnd/>
          </a:ln>
        </p:spPr>
      </p:pic>
      <p:sp>
        <p:nvSpPr>
          <p:cNvPr id="9" name="Title 8"/>
          <p:cNvSpPr>
            <a:spLocks noGrp="1"/>
          </p:cNvSpPr>
          <p:nvPr>
            <p:ph type="title"/>
          </p:nvPr>
        </p:nvSpPr>
        <p:spPr/>
        <p:txBody>
          <a:bodyPr/>
          <a:lstStyle/>
          <a:p>
            <a:r>
              <a:rPr lang="en-US" dirty="0" smtClean="0"/>
              <a:t>Podcast Servers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Rectangle 11"/>
          <p:cNvSpPr/>
          <p:nvPr/>
        </p:nvSpPr>
        <p:spPr>
          <a:xfrm>
            <a:off x="5257800" y="4419600"/>
            <a:ext cx="3429000" cy="990600"/>
          </a:xfrm>
          <a:prstGeom prst="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55300" name="Slide Number Placeholder 4"/>
          <p:cNvSpPr>
            <a:spLocks noGrp="1"/>
          </p:cNvSpPr>
          <p:nvPr>
            <p:ph type="sldNum" sz="quarter" idx="4294967295"/>
          </p:nvPr>
        </p:nvSpPr>
        <p:spPr bwMode="auto">
          <a:xfrm>
            <a:off x="8153400" y="6275388"/>
            <a:ext cx="990600" cy="365125"/>
          </a:xfrm>
          <a:prstGeom prst="rect">
            <a:avLst/>
          </a:prstGeom>
          <a:noFill/>
          <a:ln>
            <a:miter lim="800000"/>
            <a:headEnd/>
            <a:tailEnd/>
          </a:ln>
        </p:spPr>
        <p:txBody>
          <a:bodyPr>
            <a:prstTxWarp prst="textNoShape">
              <a:avLst/>
            </a:prstTxWarp>
          </a:bodyPr>
          <a:lstStyle/>
          <a:p>
            <a:fld id="{2E0BD8E8-606B-2842-BCC6-985A283402AD}" type="slidenum">
              <a:rPr lang="en-US"/>
              <a:pPr/>
              <a:t>9</a:t>
            </a:fld>
            <a:endParaRPr lang="en-US"/>
          </a:p>
        </p:txBody>
      </p:sp>
      <p:pic>
        <p:nvPicPr>
          <p:cNvPr id="55301" name="Picture 5" descr="Picture 2.png"/>
          <p:cNvPicPr>
            <a:picLocks noChangeAspect="1"/>
          </p:cNvPicPr>
          <p:nvPr/>
        </p:nvPicPr>
        <p:blipFill>
          <a:blip r:embed="rId2"/>
          <a:srcRect/>
          <a:stretch>
            <a:fillRect/>
          </a:stretch>
        </p:blipFill>
        <p:spPr bwMode="auto">
          <a:xfrm>
            <a:off x="609600" y="1219200"/>
            <a:ext cx="3492500" cy="825500"/>
          </a:xfrm>
          <a:prstGeom prst="rect">
            <a:avLst/>
          </a:prstGeom>
          <a:noFill/>
          <a:ln w="9525">
            <a:noFill/>
            <a:miter lim="800000"/>
            <a:headEnd/>
            <a:tailEnd/>
          </a:ln>
        </p:spPr>
      </p:pic>
      <p:pic>
        <p:nvPicPr>
          <p:cNvPr id="55302" name="Picture 6" descr="Picture 3.png"/>
          <p:cNvPicPr>
            <a:picLocks noChangeAspect="1"/>
          </p:cNvPicPr>
          <p:nvPr/>
        </p:nvPicPr>
        <p:blipFill>
          <a:blip r:embed="rId3"/>
          <a:srcRect/>
          <a:stretch>
            <a:fillRect/>
          </a:stretch>
        </p:blipFill>
        <p:spPr bwMode="auto">
          <a:xfrm>
            <a:off x="381000" y="1981200"/>
            <a:ext cx="2870200" cy="1371600"/>
          </a:xfrm>
          <a:prstGeom prst="rect">
            <a:avLst/>
          </a:prstGeom>
          <a:noFill/>
          <a:ln w="9525">
            <a:noFill/>
            <a:miter lim="800000"/>
            <a:headEnd/>
            <a:tailEnd/>
          </a:ln>
        </p:spPr>
      </p:pic>
      <p:pic>
        <p:nvPicPr>
          <p:cNvPr id="55303" name="Picture 7" descr="Picture 4.png"/>
          <p:cNvPicPr>
            <a:picLocks noChangeAspect="1"/>
          </p:cNvPicPr>
          <p:nvPr/>
        </p:nvPicPr>
        <p:blipFill>
          <a:blip r:embed="rId4"/>
          <a:srcRect/>
          <a:stretch>
            <a:fillRect/>
          </a:stretch>
        </p:blipFill>
        <p:spPr bwMode="auto">
          <a:xfrm>
            <a:off x="4495800" y="1143000"/>
            <a:ext cx="3492500" cy="1308100"/>
          </a:xfrm>
          <a:prstGeom prst="rect">
            <a:avLst/>
          </a:prstGeom>
          <a:noFill/>
          <a:ln w="9525">
            <a:noFill/>
            <a:miter lim="800000"/>
            <a:headEnd/>
            <a:tailEnd/>
          </a:ln>
        </p:spPr>
      </p:pic>
      <p:sp>
        <p:nvSpPr>
          <p:cNvPr id="55304" name="TextBox 8"/>
          <p:cNvSpPr txBox="1">
            <a:spLocks noChangeArrowheads="1"/>
          </p:cNvSpPr>
          <p:nvPr/>
        </p:nvSpPr>
        <p:spPr bwMode="auto">
          <a:xfrm>
            <a:off x="685800" y="4572000"/>
            <a:ext cx="3733800" cy="1384300"/>
          </a:xfrm>
          <a:prstGeom prst="rect">
            <a:avLst/>
          </a:prstGeom>
          <a:noFill/>
          <a:ln w="9525">
            <a:noFill/>
            <a:miter lim="800000"/>
            <a:headEnd/>
            <a:tailEnd/>
          </a:ln>
        </p:spPr>
        <p:txBody>
          <a:bodyPr>
            <a:prstTxWarp prst="textNoShape">
              <a:avLst/>
            </a:prstTxWarp>
            <a:spAutoFit/>
          </a:bodyPr>
          <a:lstStyle/>
          <a:p>
            <a:r>
              <a:rPr lang="en-US" sz="2800" dirty="0"/>
              <a:t>Record a podcast directly from a mobile phone</a:t>
            </a:r>
          </a:p>
        </p:txBody>
      </p:sp>
      <p:pic>
        <p:nvPicPr>
          <p:cNvPr id="55305" name="Picture 9" descr="Picture 5.png"/>
          <p:cNvPicPr>
            <a:picLocks noChangeAspect="1"/>
          </p:cNvPicPr>
          <p:nvPr/>
        </p:nvPicPr>
        <p:blipFill>
          <a:blip r:embed="rId5"/>
          <a:srcRect/>
          <a:stretch>
            <a:fillRect/>
          </a:stretch>
        </p:blipFill>
        <p:spPr bwMode="auto">
          <a:xfrm>
            <a:off x="5791200" y="4495800"/>
            <a:ext cx="2438400" cy="838200"/>
          </a:xfrm>
          <a:prstGeom prst="rect">
            <a:avLst/>
          </a:prstGeom>
          <a:noFill/>
          <a:ln w="9525">
            <a:noFill/>
            <a:miter lim="800000"/>
            <a:headEnd/>
            <a:tailEnd/>
          </a:ln>
        </p:spPr>
      </p:pic>
      <p:sp>
        <p:nvSpPr>
          <p:cNvPr id="55306" name="TextBox 10"/>
          <p:cNvSpPr txBox="1">
            <a:spLocks noChangeArrowheads="1"/>
          </p:cNvSpPr>
          <p:nvPr/>
        </p:nvSpPr>
        <p:spPr bwMode="auto">
          <a:xfrm>
            <a:off x="5486400" y="5410200"/>
            <a:ext cx="3124200" cy="646113"/>
          </a:xfrm>
          <a:prstGeom prst="rect">
            <a:avLst/>
          </a:prstGeom>
          <a:noFill/>
          <a:ln w="9525">
            <a:noFill/>
            <a:miter lim="800000"/>
            <a:headEnd/>
            <a:tailEnd/>
          </a:ln>
        </p:spPr>
        <p:txBody>
          <a:bodyPr>
            <a:prstTxWarp prst="textNoShape">
              <a:avLst/>
            </a:prstTxWarp>
            <a:spAutoFit/>
          </a:bodyPr>
          <a:lstStyle/>
          <a:p>
            <a:r>
              <a:rPr lang="en-US" dirty="0"/>
              <a:t>Provide Internet access to MP3 of your voice messages</a:t>
            </a:r>
          </a:p>
        </p:txBody>
      </p:sp>
      <p:sp>
        <p:nvSpPr>
          <p:cNvPr id="11" name="Title 10"/>
          <p:cNvSpPr>
            <a:spLocks noGrp="1"/>
          </p:cNvSpPr>
          <p:nvPr>
            <p:ph type="title"/>
          </p:nvPr>
        </p:nvSpPr>
        <p:spPr/>
        <p:txBody>
          <a:bodyPr/>
          <a:lstStyle/>
          <a:p>
            <a:r>
              <a:rPr lang="en-US" dirty="0" smtClean="0"/>
              <a:t>Using Mobile Phones to Podcast</a:t>
            </a:r>
            <a:endParaRPr lang="en-US" dirty="0"/>
          </a:p>
        </p:txBody>
      </p:sp>
      <p:pic>
        <p:nvPicPr>
          <p:cNvPr id="13" name="Picture 8" descr="Picture 8.png"/>
          <p:cNvPicPr>
            <a:picLocks noChangeAspect="1"/>
          </p:cNvPicPr>
          <p:nvPr/>
        </p:nvPicPr>
        <p:blipFill>
          <a:blip r:embed="rId6"/>
          <a:srcRect/>
          <a:stretch>
            <a:fillRect/>
          </a:stretch>
        </p:blipFill>
        <p:spPr bwMode="auto">
          <a:xfrm>
            <a:off x="1905000" y="3505200"/>
            <a:ext cx="3048000" cy="825500"/>
          </a:xfrm>
          <a:prstGeom prst="rect">
            <a:avLst/>
          </a:prstGeom>
          <a:noFill/>
          <a:ln w="9525">
            <a:noFill/>
            <a:miter lim="800000"/>
            <a:headEnd/>
            <a:tailEnd/>
          </a:ln>
        </p:spPr>
      </p:pic>
      <p:pic>
        <p:nvPicPr>
          <p:cNvPr id="14" name="Picture 5" descr="Picture 6.png"/>
          <p:cNvPicPr>
            <a:picLocks noChangeAspect="1"/>
          </p:cNvPicPr>
          <p:nvPr/>
        </p:nvPicPr>
        <p:blipFill>
          <a:blip r:embed="rId7"/>
          <a:srcRect/>
          <a:stretch>
            <a:fillRect/>
          </a:stretch>
        </p:blipFill>
        <p:spPr bwMode="auto">
          <a:xfrm>
            <a:off x="5181600" y="2819400"/>
            <a:ext cx="3548224" cy="93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ET-Rubic1">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CET-Rubic1.pot</Template>
  <TotalTime>270</TotalTime>
  <Words>2062</Words>
  <Application>Microsoft Macintosh PowerPoint</Application>
  <PresentationFormat>On-screen Show (4:3)</PresentationFormat>
  <Paragraphs>320</Paragraphs>
  <Slides>47</Slides>
  <Notes>0</Notes>
  <HiddenSlides>0</HiddenSlides>
  <MMClips>0</MMClips>
  <ScaleCrop>false</ScaleCrop>
  <HeadingPairs>
    <vt:vector size="4" baseType="variant">
      <vt:variant>
        <vt:lpstr>Design Template</vt:lpstr>
      </vt:variant>
      <vt:variant>
        <vt:i4>1</vt:i4>
      </vt:variant>
      <vt:variant>
        <vt:lpstr>Slide Titles</vt:lpstr>
      </vt:variant>
      <vt:variant>
        <vt:i4>47</vt:i4>
      </vt:variant>
    </vt:vector>
  </HeadingPairs>
  <TitlesOfParts>
    <vt:vector size="48" baseType="lpstr">
      <vt:lpstr>CET-Rubic1</vt:lpstr>
      <vt:lpstr>Podcasting for mobile learners: exploiting opportunities</vt:lpstr>
      <vt:lpstr>SMS Questions on Today’s lecture</vt:lpstr>
      <vt:lpstr>Background</vt:lpstr>
      <vt:lpstr>Global Literature on m-learning</vt:lpstr>
      <vt:lpstr> SA ICT Indicators</vt:lpstr>
      <vt:lpstr>Slide 6</vt:lpstr>
      <vt:lpstr>Slide 7</vt:lpstr>
      <vt:lpstr>Podcast Servers</vt:lpstr>
      <vt:lpstr>Using Mobile Phones to Podcast</vt:lpstr>
      <vt:lpstr>Slide 10</vt:lpstr>
      <vt:lpstr>RSS feed to mobile devices</vt:lpstr>
      <vt:lpstr>Challenge</vt:lpstr>
      <vt:lpstr>Text as expression of thought</vt:lpstr>
      <vt:lpstr>Technology Mediated Expression</vt:lpstr>
      <vt:lpstr>Slide 15</vt:lpstr>
      <vt:lpstr>Podcasting and Learner Mobility</vt:lpstr>
      <vt:lpstr>Case Study (Undergraduate)</vt:lpstr>
      <vt:lpstr>Case Study (Postgraduate)</vt:lpstr>
      <vt:lpstr>Teaching Strategies for Podcast</vt:lpstr>
      <vt:lpstr>Context (Undergraduate Experience)</vt:lpstr>
      <vt:lpstr>Slide 21</vt:lpstr>
      <vt:lpstr>Methodology</vt:lpstr>
      <vt:lpstr>Slide 23</vt:lpstr>
      <vt:lpstr>Observations</vt:lpstr>
      <vt:lpstr>Slide 25</vt:lpstr>
      <vt:lpstr>Slide 26</vt:lpstr>
      <vt:lpstr>Slide 27</vt:lpstr>
      <vt:lpstr>Slide 28</vt:lpstr>
      <vt:lpstr>Slide 29</vt:lpstr>
      <vt:lpstr>Slide 30</vt:lpstr>
      <vt:lpstr>Discussion</vt:lpstr>
      <vt:lpstr>Slide 32</vt:lpstr>
      <vt:lpstr>Slide 33</vt:lpstr>
      <vt:lpstr>Slide 34</vt:lpstr>
      <vt:lpstr>Slide 35</vt:lpstr>
      <vt:lpstr>Slide 36</vt:lpstr>
      <vt:lpstr>Slide 37</vt:lpstr>
      <vt:lpstr>Slide 38</vt:lpstr>
      <vt:lpstr>Slide 39</vt:lpstr>
      <vt:lpstr>Slide 40</vt:lpstr>
      <vt:lpstr>Recommendations 1 of 4</vt:lpstr>
      <vt:lpstr>Recommendations 2 of 4</vt:lpstr>
      <vt:lpstr>Recommendations 3 of 4</vt:lpstr>
      <vt:lpstr>Recommendations 4 of 4</vt:lpstr>
      <vt:lpstr>Discussion</vt:lpstr>
      <vt:lpstr>Slide 46</vt:lpstr>
      <vt:lpstr>Slide 47</vt:lpstr>
    </vt:vector>
  </TitlesOfParts>
  <Company>University of Cape Town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Podcasting for Mobile Learners</dc:title>
  <dc:creator>Dick Ngambi</dc:creator>
  <cp:lastModifiedBy>Dick Ngambi</cp:lastModifiedBy>
  <cp:revision>11</cp:revision>
  <cp:lastPrinted>2010-11-16T08:45:48Z</cp:lastPrinted>
  <dcterms:created xsi:type="dcterms:W3CDTF">2010-11-17T12:10:21Z</dcterms:created>
  <dcterms:modified xsi:type="dcterms:W3CDTF">2010-11-17T13:14:36Z</dcterms:modified>
</cp:coreProperties>
</file>